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0" r:id="rId4"/>
    <p:sldId id="265" r:id="rId5"/>
    <p:sldId id="271" r:id="rId6"/>
    <p:sldId id="275" r:id="rId7"/>
    <p:sldId id="276" r:id="rId8"/>
    <p:sldId id="277" r:id="rId9"/>
    <p:sldId id="278" r:id="rId10"/>
    <p:sldId id="279" r:id="rId11"/>
    <p:sldId id="280" r:id="rId12"/>
    <p:sldId id="281" r:id="rId13"/>
    <p:sldId id="299" r:id="rId14"/>
    <p:sldId id="272" r:id="rId15"/>
    <p:sldId id="268" r:id="rId16"/>
    <p:sldId id="270" r:id="rId17"/>
    <p:sldId id="267" r:id="rId18"/>
    <p:sldId id="283" r:id="rId19"/>
    <p:sldId id="301" r:id="rId20"/>
    <p:sldId id="285" r:id="rId21"/>
    <p:sldId id="287" r:id="rId22"/>
    <p:sldId id="289" r:id="rId23"/>
    <p:sldId id="291" r:id="rId24"/>
    <p:sldId id="294" r:id="rId25"/>
    <p:sldId id="295" r:id="rId26"/>
    <p:sldId id="296" r:id="rId27"/>
    <p:sldId id="300" r:id="rId28"/>
    <p:sldId id="273" r:id="rId29"/>
    <p:sldId id="298" r:id="rId30"/>
    <p:sldId id="269"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527D23-4B70-4644-9F62-95B7EFBF7074}" v="23" dt="2023-10-06T15:29:50.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58" d="100"/>
          <a:sy n="58" d="100"/>
        </p:scale>
        <p:origin x="48"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cid:image001.png@01D93014.74C5CEA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cid:image001.png@01D93014.74C5CEA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cid:image001.png@01D93014.74C5CEA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areersportal.ie/"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europa.eu/europass/en/europass-tools/test-your-digital-skills" TargetMode="External"/><Relationship Id="rId4" Type="http://schemas.openxmlformats.org/officeDocument/2006/relationships/image" Target="cid:image001.png@01D93014.74C5CEA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cid:image001.png@01D93014.74C5CEA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cid:image001.png@01D93014.74C5CEA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cid:image001.png@01D93014.74C5CEA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cid:image001.png@01D93014.74C5CEA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cid:image001.png@01D93014.74C5CEA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cid:image001.png@01D93014.74C5CEA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linkedin.com/" TargetMode="External"/><Relationship Id="rId3" Type="http://schemas.openxmlformats.org/officeDocument/2006/relationships/hyperlink" Target="https://www.mynextmove.org/explore/ip" TargetMode="External"/><Relationship Id="rId7" Type="http://schemas.openxmlformats.org/officeDocument/2006/relationships/hyperlink" Target="https://reciteme.com/"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nala.ie/plain-english/" TargetMode="External"/><Relationship Id="rId11" Type="http://schemas.openxmlformats.org/officeDocument/2006/relationships/image" Target="cid:image001.png@01D93014.74C5CEA0" TargetMode="External"/><Relationship Id="rId5" Type="http://schemas.openxmlformats.org/officeDocument/2006/relationships/hyperlink" Target="https://europa.eu/europass/en" TargetMode="External"/><Relationship Id="rId10" Type="http://schemas.openxmlformats.org/officeDocument/2006/relationships/image" Target="../media/image6.png"/><Relationship Id="rId4" Type="http://schemas.openxmlformats.org/officeDocument/2006/relationships/hyperlink" Target="https://www.qualifax.ie/courses" TargetMode="External"/><Relationship Id="rId9" Type="http://schemas.openxmlformats.org/officeDocument/2006/relationships/hyperlink" Target="https://grow.google/certificates/interview-warmu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hyperlink" Target="https://www.hafelekar.at/" TargetMode="External"/><Relationship Id="rId13" Type="http://schemas.openxmlformats.org/officeDocument/2006/relationships/hyperlink" Target="http://www.bmunjob.ie/" TargetMode="External"/><Relationship Id="rId3" Type="http://schemas.openxmlformats.org/officeDocument/2006/relationships/hyperlink" Target="https://www.youtube.com/@career-bot" TargetMode="External"/><Relationship Id="rId7" Type="http://schemas.openxmlformats.org/officeDocument/2006/relationships/image" Target="cid:image001.png@01D93014.74C5CEA0" TargetMode="External"/><Relationship Id="rId12" Type="http://schemas.openxmlformats.org/officeDocument/2006/relationships/hyperlink" Target="http://www.cis-es.org/"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pontydysgu.eu/" TargetMode="External"/><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hyperlink" Target="http://www.activecitizens.eu/" TargetMode="External"/><Relationship Id="rId4" Type="http://schemas.openxmlformats.org/officeDocument/2006/relationships/hyperlink" Target="http://www.linkedin.com/company/eucareerbot" TargetMode="External"/><Relationship Id="rId9" Type="http://schemas.openxmlformats.org/officeDocument/2006/relationships/hyperlink" Target="http://www.tsd.gv.at/" TargetMode="External"/><Relationship Id="rId14" Type="http://schemas.openxmlformats.org/officeDocument/2006/relationships/hyperlink" Target="https://creativecommons.org/licenses/by-nc-nd/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careersportal.ie/" TargetMode="External"/><Relationship Id="rId4" Type="http://schemas.openxmlformats.org/officeDocument/2006/relationships/image" Target="cid:image001.png@01D93014.74C5CEA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cid:image001.png@01D93014.74C5CEA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cid:image001.png@01D93014.74C5CEA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939" y="403964"/>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grpSp>
        <p:nvGrpSpPr>
          <p:cNvPr id="7" name="Gruppieren 6">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2049"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a:bodyPr>
          <a:lstStyle/>
          <a:p>
            <a:r>
              <a:rPr lang="el-GR" sz="5400" dirty="0"/>
              <a:t>Μικτή </a:t>
            </a:r>
            <a:r>
              <a:rPr lang="de-AT" sz="5400" dirty="0"/>
              <a:t>CareerBOT </a:t>
            </a:r>
            <a:r>
              <a:rPr lang="el-GR" sz="5400" dirty="0"/>
              <a:t>εκπαίδευση</a:t>
            </a:r>
            <a:endParaRPr lang="de-AT" sz="5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569198" cy="482701"/>
          </a:xfrm>
        </p:spPr>
        <p:txBody>
          <a:bodyPr>
            <a:normAutofit fontScale="70000" lnSpcReduction="20000"/>
          </a:bodyPr>
          <a:lstStyle/>
          <a:p>
            <a:r>
              <a:rPr lang="el-GR" sz="2800" dirty="0"/>
              <a:t>Ενότητα</a:t>
            </a:r>
            <a:r>
              <a:rPr lang="de-AT" sz="2800" dirty="0"/>
              <a:t> 4: </a:t>
            </a:r>
            <a:r>
              <a:rPr lang="el-GR" sz="2800" dirty="0"/>
              <a:t>Συμπληρωματικές δωρεάν διαδικτυακές λύσεις για επαγγελματικό προσανατολισμό</a:t>
            </a:r>
            <a:endParaRPr lang="de-AT" sz="2800" dirty="0"/>
          </a:p>
        </p:txBody>
      </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97939" y="490538"/>
            <a:ext cx="8924337" cy="613068"/>
          </a:xfrm>
        </p:spPr>
        <p:txBody>
          <a:bodyPr>
            <a:noAutofit/>
          </a:bodyPr>
          <a:lstStyle/>
          <a:p>
            <a:pPr algn="l"/>
            <a:r>
              <a:rPr lang="el-GR" sz="2000" b="1" dirty="0"/>
              <a:t>Μαθησιακή ενότητα </a:t>
            </a:r>
            <a:r>
              <a:rPr lang="de-AT" sz="2000" b="1" dirty="0"/>
              <a:t>1: </a:t>
            </a:r>
            <a:r>
              <a:rPr lang="el-GR" sz="2000" dirty="0">
                <a:latin typeface="+mj-lt"/>
              </a:rPr>
              <a:t>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02225" y="1217003"/>
            <a:ext cx="6621602" cy="546754"/>
          </a:xfrm>
        </p:spPr>
        <p:txBody>
          <a:bodyPr>
            <a:normAutofit fontScale="85000" lnSpcReduction="10000"/>
          </a:bodyPr>
          <a:lstStyle/>
          <a:p>
            <a:pPr algn="l"/>
            <a:r>
              <a:rPr lang="el-GR" b="1" dirty="0"/>
              <a:t>Πλεονεκτήματα και μειονεκτήματα των ψηφιακών λύσεων</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77741" y="105036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79831" y="188778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a:solidFill>
                  <a:srgbClr val="000000"/>
                </a:solidFill>
                <a:effectLst/>
                <a:latin typeface="Calibri" panose="020F0502020204030204" pitchFamily="34" charset="0"/>
                <a:ea typeface="Calibri" panose="020F0502020204030204" pitchFamily="34" charset="0"/>
              </a:rPr>
              <a:t>Τα σύγχρονα προβλήματα απαιτούν σύγχρονες λύσεις, και η χρήση ψηφιακών εργαλείων στις υπηρεσίες επαγγελματικού προσανατολισμού είναι ένα από τα καλύτερα παραδείγματα αυτού. Οι σύγχρονες τεχνολογίες μπορούν να προσφέρουν ποικίλα πλεονεκτήματα, όπως:</a:t>
            </a:r>
          </a:p>
          <a:p>
            <a:pPr marL="342900" indent="-342900" algn="l">
              <a:buFont typeface="Wingdings" panose="05000000000000000000" pitchFamily="2" charset="2"/>
              <a:buChar char="§"/>
            </a:pPr>
            <a:r>
              <a:rPr lang="el-GR" sz="2000" dirty="0">
                <a:solidFill>
                  <a:srgbClr val="000000"/>
                </a:solidFill>
                <a:effectLst/>
                <a:latin typeface="Calibri" panose="020F0502020204030204" pitchFamily="34" charset="0"/>
                <a:ea typeface="Calibri" panose="020F0502020204030204" pitchFamily="34" charset="0"/>
              </a:rPr>
              <a:t> Ταχεία επικοινωνία μεταξύ επαγγελματιών και πελατών</a:t>
            </a:r>
          </a:p>
          <a:p>
            <a:pPr marL="342900" indent="-342900" algn="l">
              <a:buFont typeface="Wingdings" panose="05000000000000000000" pitchFamily="2" charset="2"/>
              <a:buChar char="§"/>
            </a:pPr>
            <a:r>
              <a:rPr lang="el-GR" sz="2000" dirty="0">
                <a:solidFill>
                  <a:srgbClr val="000000"/>
                </a:solidFill>
                <a:effectLst/>
                <a:latin typeface="Calibri" panose="020F0502020204030204" pitchFamily="34" charset="0"/>
                <a:ea typeface="Calibri" panose="020F0502020204030204" pitchFamily="34" charset="0"/>
              </a:rPr>
              <a:t>Διεύρυνση της γεωγραφικής εμβέλειας ενός επαγγελματία</a:t>
            </a:r>
          </a:p>
          <a:p>
            <a:pPr marL="342900" indent="-342900" algn="l">
              <a:buFont typeface="Wingdings" panose="05000000000000000000" pitchFamily="2" charset="2"/>
              <a:buChar char="§"/>
            </a:pPr>
            <a:r>
              <a:rPr lang="el-GR" sz="2000" dirty="0">
                <a:solidFill>
                  <a:srgbClr val="000000"/>
                </a:solidFill>
                <a:effectLst/>
                <a:latin typeface="Calibri" panose="020F0502020204030204" pitchFamily="34" charset="0"/>
                <a:ea typeface="Calibri" panose="020F0502020204030204" pitchFamily="34" charset="0"/>
              </a:rPr>
              <a:t>Παροχή ευκαιριών για την εξ αποστάσεως συνάντηση απομακρυσμένων πελατών υβριδικές υπηρεσίες που αποδεδειγμένα μειώνουν τις απουσίες από ραντεβού</a:t>
            </a:r>
          </a:p>
          <a:p>
            <a:pPr marL="342900" indent="-342900" algn="l">
              <a:buFont typeface="Wingdings" panose="05000000000000000000" pitchFamily="2" charset="2"/>
              <a:buChar char="§"/>
            </a:pPr>
            <a:r>
              <a:rPr lang="el-GR" sz="2000" dirty="0">
                <a:solidFill>
                  <a:srgbClr val="000000"/>
                </a:solidFill>
                <a:effectLst/>
                <a:latin typeface="Calibri" panose="020F0502020204030204" pitchFamily="34" charset="0"/>
                <a:ea typeface="Calibri" panose="020F0502020204030204" pitchFamily="34" charset="0"/>
              </a:rPr>
              <a:t>Παροχή υπηρεσιών που μπορούν να απλουστεύσουν και να επιταχύνουν τη διαδικασία αναζήτησης εργασίας, όπως οι ελεγκτές βιογραφικού σημειώματος και οι προσομοιωτές προετοιμασίας για συνέντευξη</a:t>
            </a: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535C2826-BE58-ECED-CCB9-A5B85DB26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0756" y="2876894"/>
            <a:ext cx="2488690" cy="2488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571120"/>
            <a:ext cx="8924337" cy="613068"/>
          </a:xfrm>
        </p:spPr>
        <p:txBody>
          <a:bodyPr>
            <a:noAutofit/>
          </a:bodyPr>
          <a:lstStyle/>
          <a:p>
            <a:pPr algn="l"/>
            <a:r>
              <a:rPr lang="el-GR" sz="2000" b="1" dirty="0"/>
              <a:t>Μαθησιακή ενότητα </a:t>
            </a:r>
            <a:r>
              <a:rPr lang="de-AT" sz="2000" b="1" dirty="0"/>
              <a:t>1: </a:t>
            </a:r>
            <a:r>
              <a:rPr lang="el-GR" sz="2000" dirty="0">
                <a:latin typeface="+mj-lt"/>
              </a:rPr>
              <a:t>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341031"/>
            <a:ext cx="9098137" cy="546754"/>
          </a:xfrm>
        </p:spPr>
        <p:txBody>
          <a:bodyPr>
            <a:noAutofit/>
          </a:bodyPr>
          <a:lstStyle/>
          <a:p>
            <a:pPr algn="l"/>
            <a:r>
              <a:rPr lang="el-GR" b="1" dirty="0"/>
              <a:t>Πλεονεκτήματα και μειονεκτήματα των ψηφιακών λύσεων (συνέχεια)</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8092" y="1211645"/>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145855" y="2044628"/>
            <a:ext cx="8299621" cy="31916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a:t>Οι ψηφιακές λύσεις έχουν κάποια μειονεκτήματα και περιλαμβάνουν:</a:t>
            </a:r>
            <a:endParaRPr lang="en-US" sz="2000" dirty="0"/>
          </a:p>
          <a:p>
            <a:pPr marL="342900" indent="-342900" algn="l">
              <a:buFont typeface="Wingdings" panose="05000000000000000000" pitchFamily="2" charset="2"/>
              <a:buChar char="§"/>
            </a:pPr>
            <a:r>
              <a:rPr lang="el-GR" sz="2000" dirty="0"/>
              <a:t> Ανησυχίες από τους επαγγελματίες ότι η ψηφιοποίηση θα αποανθρωποποιήσει τη διαδικασία καθοδήγησης</a:t>
            </a:r>
            <a:endParaRPr lang="en-US" sz="2000" dirty="0"/>
          </a:p>
          <a:p>
            <a:pPr marL="342900" indent="-342900" algn="l">
              <a:buFont typeface="Wingdings" panose="05000000000000000000" pitchFamily="2" charset="2"/>
              <a:buChar char="§"/>
            </a:pPr>
            <a:r>
              <a:rPr lang="el-GR" sz="2000" dirty="0"/>
              <a:t>Ορισμένοι πελάτες υψηλής υποστήριξης απαιτούν μια πιο έντονη μορφή προσωπικής παροχής για να επωφεληθούν αποτελεσματικά από τον επαγγελματικό προσανατολισμό</a:t>
            </a:r>
            <a:endParaRPr lang="en-US" sz="2000" dirty="0"/>
          </a:p>
          <a:p>
            <a:pPr marL="342900" indent="-342900" algn="l">
              <a:buFont typeface="Wingdings" panose="05000000000000000000" pitchFamily="2" charset="2"/>
              <a:buChar char="§"/>
            </a:pPr>
            <a:r>
              <a:rPr lang="el-GR" sz="2000" dirty="0"/>
              <a:t>Το ψηφιακό χάσμα - οι ηλικιωμένοι ή όσοι έχουν λιγότερες ψηφιακές γνώσεις μπορεί να δυσκολευτούν να χρησιμοποιήσουν τις ψηφιακές λύσεις</a:t>
            </a: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6FA7E69D-D886-35CD-9794-46BB602B78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85" y="3955249"/>
            <a:ext cx="2229538" cy="2229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7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621" y="122960"/>
            <a:ext cx="8924337" cy="862357"/>
          </a:xfrm>
        </p:spPr>
        <p:txBody>
          <a:bodyPr>
            <a:noAutofit/>
          </a:bodyPr>
          <a:lstStyle/>
          <a:p>
            <a:pPr algn="l"/>
            <a:r>
              <a:rPr lang="el-GR" sz="2000" b="1" dirty="0"/>
              <a:t>Μαθησιακή ενότητα </a:t>
            </a:r>
            <a:r>
              <a:rPr lang="de-AT" sz="2000" b="1" dirty="0"/>
              <a:t>1: </a:t>
            </a:r>
            <a:r>
              <a:rPr lang="el-GR" sz="2000" dirty="0">
                <a:latin typeface="+mj-lt"/>
              </a:rPr>
              <a:t>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49891" y="1119440"/>
            <a:ext cx="4553273" cy="546754"/>
          </a:xfrm>
        </p:spPr>
        <p:txBody>
          <a:bodyPr>
            <a:normAutofit/>
          </a:bodyPr>
          <a:lstStyle/>
          <a:p>
            <a:pPr algn="l"/>
            <a:r>
              <a:rPr lang="el-GR" b="1" dirty="0"/>
              <a:t>Άσκηση: Συνήγορος του Διαβόλου</a:t>
            </a:r>
            <a:endParaRPr lang="de-AT" sz="2800" b="1" dirty="0"/>
          </a:p>
          <a:p>
            <a:pPr algn="l"/>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61222" y="97426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45344" y="1580430"/>
            <a:ext cx="8924339" cy="48120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a:effectLst/>
                <a:latin typeface="Calibri" panose="020F0502020204030204" pitchFamily="34" charset="0"/>
                <a:ea typeface="Calibri" panose="020F0502020204030204" pitchFamily="34" charset="0"/>
              </a:rPr>
              <a:t>Σε αυτή την άσκηση, οι συμμετέχοντες θα κατανεμηθούν σε τυχαίες ομάδες των 3 (ή περισσότερων, όπου χρειάζεται). Σε αυτές τις ομάδες, θα υπάρχουν 3 βασικοί ρόλοι: διαμεσολαβητής, κριτής και </a:t>
            </a:r>
            <a:r>
              <a:rPr lang="el-GR" sz="2000" b="1" dirty="0">
                <a:effectLst/>
                <a:latin typeface="Calibri" panose="020F0502020204030204" pitchFamily="34" charset="0"/>
                <a:ea typeface="Calibri" panose="020F0502020204030204" pitchFamily="34" charset="0"/>
              </a:rPr>
              <a:t>συνήγορος του διαβόλου</a:t>
            </a:r>
            <a:r>
              <a:rPr lang="el-GR" sz="2000" dirty="0">
                <a:effectLst/>
                <a:latin typeface="Calibri" panose="020F0502020204030204" pitchFamily="34" charset="0"/>
                <a:ea typeface="Calibri" panose="020F0502020204030204" pitchFamily="34" charset="0"/>
              </a:rPr>
              <a:t>. Ο σκοπός αυτής της άσκησης είναι να βοηθήσει τους συμβούλους επαγγελματικού προσανατολισμού να διευρύνουν την κατανόησή τους για τις ψηφιακές λύσεις και τον ψηφιακό μετασχηματισμό, συνυπολογίζοντας εναλλακτικές προοπτικές και προκαλώντας τους να σκεφτούν με νέο και καινοτόμο τρόπο.</a:t>
            </a:r>
          </a:p>
          <a:p>
            <a:pPr marL="342900" indent="-342900" algn="l">
              <a:buFont typeface="Wingdings" panose="05000000000000000000" pitchFamily="2" charset="2"/>
              <a:buChar char="§"/>
            </a:pPr>
            <a:r>
              <a:rPr lang="el-GR" sz="2000" dirty="0"/>
              <a:t>Ο διαμεσολαβητής σας θα σας παράσχει οδηγίες και ένα πακέτο για τον συνήγορο του διαβόλου για αυτή την άσκηση.</a:t>
            </a:r>
          </a:p>
          <a:p>
            <a:pPr marL="342900" indent="-342900" algn="l">
              <a:buFont typeface="Wingdings" panose="05000000000000000000" pitchFamily="2" charset="2"/>
              <a:buChar char="§"/>
            </a:pPr>
            <a:r>
              <a:rPr lang="el-GR" sz="2000" dirty="0"/>
              <a:t>Δώστε προσοχή στις οδηγίες που παρέχονται και απολαύστε αυτή τη διαδραστική δραστηριότητα!</a:t>
            </a:r>
            <a:endParaRPr lang="de-AT" sz="2000" b="1" dirty="0"/>
          </a:p>
          <a:p>
            <a:pPr algn="l"/>
            <a:r>
              <a:rPr lang="el-GR" sz="2000" b="1" dirty="0"/>
              <a:t>Αναστοχασμοί:</a:t>
            </a:r>
          </a:p>
          <a:p>
            <a:pPr marL="342900" indent="-342900" algn="l">
              <a:buFont typeface="Wingdings" panose="05000000000000000000" pitchFamily="2" charset="2"/>
              <a:buChar char="§"/>
            </a:pPr>
            <a:r>
              <a:rPr lang="el-GR" sz="2000" dirty="0"/>
              <a:t>Πόσο χρήσιμη ήταν η άσκηση για να διευρύνω την οπτική μου για τις ψηφιακές λύσεις;</a:t>
            </a:r>
          </a:p>
          <a:p>
            <a:pPr marL="342900" indent="-342900" algn="l">
              <a:buFont typeface="Wingdings" panose="05000000000000000000" pitchFamily="2" charset="2"/>
              <a:buChar char="§"/>
            </a:pPr>
            <a:r>
              <a:rPr lang="el-GR" sz="2000" dirty="0"/>
              <a:t>Έμαθα κάτι καινούργιο από τα επιχειρήματα της άσκησης ή άλλαξα γνώμη για κάποιο από τα θέματα που συζητήθηκαν;</a:t>
            </a:r>
            <a:endParaRPr lang="en-US" sz="2000" dirty="0"/>
          </a:p>
          <a:p>
            <a:pPr algn="l"/>
            <a:endParaRPr lang="de-AT" sz="2000" b="1" dirty="0"/>
          </a:p>
          <a:p>
            <a:pPr marL="342900" indent="-342900" algn="l">
              <a:buFont typeface="Wingdings" panose="05000000000000000000" pitchFamily="2" charset="2"/>
              <a:buChar char="§"/>
            </a:pPr>
            <a:endParaRPr lang="en-US"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9A05315A-056E-9555-B0DA-331C42497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7169">
            <a:off x="9516110" y="2431764"/>
            <a:ext cx="2232649" cy="167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835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400036"/>
            <a:ext cx="8924337" cy="613068"/>
          </a:xfrm>
        </p:spPr>
        <p:txBody>
          <a:bodyPr>
            <a:noAutofit/>
          </a:bodyPr>
          <a:lstStyle/>
          <a:p>
            <a:pPr algn="l"/>
            <a:r>
              <a:rPr lang="el-GR" sz="1800" b="1" dirty="0"/>
              <a:t>Μαθησιακή ενότητα </a:t>
            </a:r>
            <a:r>
              <a:rPr lang="de-AT" sz="1800" b="1" dirty="0"/>
              <a:t>1: </a:t>
            </a:r>
            <a:r>
              <a:rPr lang="el-GR" sz="1800" dirty="0">
                <a:latin typeface="+mj-lt"/>
              </a:rPr>
              <a:t>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 – Λίστα ελέγχου </a:t>
            </a:r>
            <a:endParaRPr lang="en-IE" sz="1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78476" y="101310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1716051"/>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9" name="Table 8">
            <a:extLst>
              <a:ext uri="{FF2B5EF4-FFF2-40B4-BE49-F238E27FC236}">
                <a16:creationId xmlns:a16="http://schemas.microsoft.com/office/drawing/2014/main" id="{42F12AF0-8F0A-B9BD-44EF-843B3AC94D26}"/>
              </a:ext>
            </a:extLst>
          </p:cNvPr>
          <p:cNvGraphicFramePr>
            <a:graphicFrameLocks noGrp="1"/>
          </p:cNvGraphicFramePr>
          <p:nvPr>
            <p:extLst>
              <p:ext uri="{D42A27DB-BD31-4B8C-83A1-F6EECF244321}">
                <p14:modId xmlns:p14="http://schemas.microsoft.com/office/powerpoint/2010/main" val="110533701"/>
              </p:ext>
            </p:extLst>
          </p:nvPr>
        </p:nvGraphicFramePr>
        <p:xfrm>
          <a:off x="1533406" y="1146273"/>
          <a:ext cx="7372469" cy="3957592"/>
        </p:xfrm>
        <a:graphic>
          <a:graphicData uri="http://schemas.openxmlformats.org/drawingml/2006/table">
            <a:tbl>
              <a:tblPr firstRow="1" firstCol="1" bandRow="1"/>
              <a:tblGrid>
                <a:gridCol w="613645">
                  <a:extLst>
                    <a:ext uri="{9D8B030D-6E8A-4147-A177-3AD203B41FA5}">
                      <a16:colId xmlns:a16="http://schemas.microsoft.com/office/drawing/2014/main" val="1541300515"/>
                    </a:ext>
                  </a:extLst>
                </a:gridCol>
                <a:gridCol w="4957199">
                  <a:extLst>
                    <a:ext uri="{9D8B030D-6E8A-4147-A177-3AD203B41FA5}">
                      <a16:colId xmlns:a16="http://schemas.microsoft.com/office/drawing/2014/main" val="1568745809"/>
                    </a:ext>
                  </a:extLst>
                </a:gridCol>
                <a:gridCol w="1801625">
                  <a:extLst>
                    <a:ext uri="{9D8B030D-6E8A-4147-A177-3AD203B41FA5}">
                      <a16:colId xmlns:a16="http://schemas.microsoft.com/office/drawing/2014/main" val="452688661"/>
                    </a:ext>
                  </a:extLst>
                </a:gridCol>
              </a:tblGrid>
              <a:tr h="1174233">
                <a:tc gridSpan="3">
                  <a:txBody>
                    <a:bodyPr/>
                    <a:lstStyle/>
                    <a:p>
                      <a:pPr algn="ctr">
                        <a:lnSpc>
                          <a:spcPct val="115000"/>
                        </a:lnSpc>
                        <a:spcAft>
                          <a:spcPts val="1000"/>
                        </a:spcAft>
                      </a:pPr>
                      <a:r>
                        <a:rPr lang="el-GR" sz="1800" b="1" dirty="0">
                          <a:effectLst/>
                          <a:latin typeface="Calibri" panose="020F0502020204030204" pitchFamily="34" charset="0"/>
                          <a:ea typeface="Calibri" panose="020F0502020204030204" pitchFamily="34" charset="0"/>
                        </a:rPr>
                        <a:t>Τι γνωρίζω σχετικά με το θέμα "Τι είναι μια ψηφιακή λύση;".</a:t>
                      </a:r>
                      <a:endParaRPr lang="en-IE" sz="18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94876087"/>
                  </a:ext>
                </a:extLst>
              </a:tr>
              <a:tr h="419059">
                <a:tc>
                  <a:txBody>
                    <a:bodyPr/>
                    <a:lstStyle/>
                    <a:p>
                      <a:pPr>
                        <a:lnSpc>
                          <a:spcPct val="115000"/>
                        </a:lnSpc>
                        <a:spcAft>
                          <a:spcPts val="1000"/>
                        </a:spcAft>
                      </a:pPr>
                      <a:r>
                        <a:rPr lang="en-GB" sz="1400" b="1">
                          <a:solidFill>
                            <a:srgbClr val="FFFFFF"/>
                          </a:solidFill>
                          <a:effectLst/>
                          <a:latin typeface="Calibri" panose="020F0502020204030204" pitchFamily="34" charset="0"/>
                          <a:ea typeface="Calibri" panose="020F0502020204030204" pitchFamily="34" charset="0"/>
                        </a:rPr>
                        <a:t>#</a:t>
                      </a:r>
                      <a:endParaRPr lang="en-IE" sz="1600">
                        <a:effectLst/>
                        <a:latin typeface="Calibri" panose="020F0502020204030204" pitchFamily="34" charset="0"/>
                        <a:ea typeface="Calibri" panose="020F0502020204030204" pitchFamily="34"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l-GR" sz="1600" b="1" dirty="0">
                          <a:solidFill>
                            <a:srgbClr val="FFFFFF"/>
                          </a:solidFill>
                          <a:effectLst/>
                          <a:latin typeface="Calibri" panose="020F0502020204030204" pitchFamily="34" charset="0"/>
                          <a:ea typeface="Calibri" panose="020F0502020204030204" pitchFamily="34" charset="0"/>
                        </a:rPr>
                        <a:t>Θέμα/Ερώτηση</a:t>
                      </a:r>
                      <a:endParaRPr lang="en-IE" sz="18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100" b="1" dirty="0">
                          <a:solidFill>
                            <a:srgbClr val="FFFFFF"/>
                          </a:solidFill>
                          <a:effectLst/>
                          <a:latin typeface="Calibri" panose="020F0502020204030204" pitchFamily="34" charset="0"/>
                          <a:ea typeface="Calibri" panose="020F0502020204030204" pitchFamily="34" charset="0"/>
                        </a:rPr>
                        <a:t>    </a:t>
                      </a:r>
                      <a:r>
                        <a:rPr lang="el-GR" sz="1100" b="1" dirty="0">
                          <a:solidFill>
                            <a:srgbClr val="FFFFFF"/>
                          </a:solidFill>
                          <a:effectLst/>
                          <a:latin typeface="Calibri" panose="020F0502020204030204" pitchFamily="34" charset="0"/>
                          <a:ea typeface="Calibri" panose="020F0502020204030204" pitchFamily="34" charset="0"/>
                        </a:rPr>
                        <a:t>ΝΑΙ/ΟΧΙ</a:t>
                      </a:r>
                      <a:endParaRPr lang="en-IE" sz="1200" dirty="0">
                        <a:effectLst/>
                        <a:latin typeface="Calibri" panose="020F0502020204030204" pitchFamily="34" charset="0"/>
                        <a:ea typeface="Calibri" panose="020F0502020204030204" pitchFamily="34" charset="0"/>
                      </a:endParaRPr>
                    </a:p>
                  </a:txBody>
                  <a:tcPr marL="73025" marR="73025" marT="0" marB="0">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3787707332"/>
                  </a:ext>
                </a:extLst>
              </a:tr>
              <a:tr h="591075">
                <a:tc>
                  <a:txBody>
                    <a:bodyPr/>
                    <a:lstStyle/>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rPr>
                        <a:t>1</a:t>
                      </a:r>
                      <a:endParaRPr lang="en-IE" sz="160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nSpc>
                          <a:spcPct val="115000"/>
                        </a:lnSpc>
                        <a:spcAft>
                          <a:spcPts val="1000"/>
                        </a:spcAft>
                      </a:pPr>
                      <a:r>
                        <a:rPr lang="el-GR" sz="1600" dirty="0">
                          <a:solidFill>
                            <a:srgbClr val="000000"/>
                          </a:solidFill>
                          <a:effectLst/>
                          <a:latin typeface="Calibri" panose="020F0502020204030204" pitchFamily="34" charset="0"/>
                          <a:ea typeface="Calibri" panose="020F0502020204030204" pitchFamily="34" charset="0"/>
                        </a:rPr>
                        <a:t>Γνωρίζω τη διαφορά μεταξύ μιας ψηφιακής λύσης και ενός ψηφιακού μετασχηματισμού.</a:t>
                      </a:r>
                      <a:endParaRPr lang="en-IE" sz="18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gn="ctr">
                        <a:lnSpc>
                          <a:spcPct val="115000"/>
                        </a:lnSpc>
                        <a:spcAft>
                          <a:spcPts val="1000"/>
                        </a:spcAft>
                      </a:pPr>
                      <a:endParaRPr lang="en-IE" sz="12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extLst>
                  <a:ext uri="{0D108BD9-81ED-4DB2-BD59-A6C34878D82A}">
                    <a16:rowId xmlns:a16="http://schemas.microsoft.com/office/drawing/2014/main" val="1060505969"/>
                  </a:ext>
                </a:extLst>
              </a:tr>
              <a:tr h="591075">
                <a:tc>
                  <a:txBody>
                    <a:bodyPr/>
                    <a:lstStyle/>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rPr>
                        <a:t>2</a:t>
                      </a:r>
                      <a:endParaRPr lang="en-IE" sz="160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nSpc>
                          <a:spcPct val="115000"/>
                        </a:lnSpc>
                        <a:spcAft>
                          <a:spcPts val="1000"/>
                        </a:spcAft>
                      </a:pPr>
                      <a:r>
                        <a:rPr lang="el-GR" sz="1600" dirty="0">
                          <a:solidFill>
                            <a:srgbClr val="000000"/>
                          </a:solidFill>
                          <a:effectLst/>
                          <a:latin typeface="Calibri" panose="020F0502020204030204" pitchFamily="34" charset="0"/>
                          <a:ea typeface="Calibri" panose="020F0502020204030204" pitchFamily="34" charset="0"/>
                        </a:rPr>
                        <a:t>Γνωρίζω τις λειτουργίες μιας ψηφιακής λύσης στον επαγγελματικό προσανατολισμό.</a:t>
                      </a:r>
                      <a:endParaRPr lang="en-IE" sz="18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rPr>
                        <a:t> </a:t>
                      </a:r>
                      <a:endParaRPr lang="en-IE" sz="120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extLst>
                  <a:ext uri="{0D108BD9-81ED-4DB2-BD59-A6C34878D82A}">
                    <a16:rowId xmlns:a16="http://schemas.microsoft.com/office/drawing/2014/main" val="1854769049"/>
                  </a:ext>
                </a:extLst>
              </a:tr>
              <a:tr h="591075">
                <a:tc>
                  <a:txBody>
                    <a:bodyPr/>
                    <a:lstStyle/>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rPr>
                        <a:t>3</a:t>
                      </a:r>
                      <a:endParaRPr lang="en-IE" sz="160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nSpc>
                          <a:spcPct val="115000"/>
                        </a:lnSpc>
                        <a:spcAft>
                          <a:spcPts val="1000"/>
                        </a:spcAft>
                      </a:pPr>
                      <a:r>
                        <a:rPr lang="el-GR" sz="1600" dirty="0">
                          <a:solidFill>
                            <a:srgbClr val="000000"/>
                          </a:solidFill>
                          <a:effectLst/>
                          <a:latin typeface="Calibri" panose="020F0502020204030204" pitchFamily="34" charset="0"/>
                          <a:ea typeface="Calibri" panose="020F0502020204030204" pitchFamily="34" charset="0"/>
                        </a:rPr>
                        <a:t>Γνωρίζω τα πλεονεκτήματα της χρήσης ψηφιακών λύσεων στον επαγγελματικό προσανατολισμό.</a:t>
                      </a:r>
                      <a:endParaRPr lang="en-IE" sz="18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rPr>
                        <a:t> </a:t>
                      </a:r>
                      <a:endParaRPr lang="en-IE" sz="120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extLst>
                  <a:ext uri="{0D108BD9-81ED-4DB2-BD59-A6C34878D82A}">
                    <a16:rowId xmlns:a16="http://schemas.microsoft.com/office/drawing/2014/main" val="3893032175"/>
                  </a:ext>
                </a:extLst>
              </a:tr>
              <a:tr h="591075">
                <a:tc>
                  <a:txBody>
                    <a:bodyPr/>
                    <a:lstStyle/>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rPr>
                        <a:t>4</a:t>
                      </a:r>
                      <a:endParaRPr lang="en-IE" sz="160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nSpc>
                          <a:spcPct val="115000"/>
                        </a:lnSpc>
                        <a:spcAft>
                          <a:spcPts val="1000"/>
                        </a:spcAft>
                      </a:pPr>
                      <a:r>
                        <a:rPr lang="el-GR" sz="1600" dirty="0">
                          <a:solidFill>
                            <a:srgbClr val="000000"/>
                          </a:solidFill>
                          <a:effectLst/>
                          <a:latin typeface="Calibri" panose="020F0502020204030204" pitchFamily="34" charset="0"/>
                          <a:ea typeface="Calibri" panose="020F0502020204030204" pitchFamily="34" charset="0"/>
                        </a:rPr>
                        <a:t>Γνωρίζω τα μειονεκτήματα της χρήσης ψηφιακών λύσεων στον επαγγελματικό προσανατολισμό.</a:t>
                      </a:r>
                      <a:endParaRPr lang="en-IE" sz="18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rPr>
                        <a:t> </a:t>
                      </a:r>
                      <a:endParaRPr lang="en-IE" sz="1200" dirty="0">
                        <a:effectLst/>
                        <a:latin typeface="Calibri" panose="020F0502020204030204" pitchFamily="34" charset="0"/>
                        <a:ea typeface="Calibri" panose="020F0502020204030204" pitchFamily="34" charset="0"/>
                      </a:endParaRPr>
                    </a:p>
                  </a:txBody>
                  <a:tcPr marL="73025" marR="73025" marT="0" marB="0" anchor="ctr">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extLst>
                  <a:ext uri="{0D108BD9-81ED-4DB2-BD59-A6C34878D82A}">
                    <a16:rowId xmlns:a16="http://schemas.microsoft.com/office/drawing/2014/main" val="254171134"/>
                  </a:ext>
                </a:extLst>
              </a:tr>
            </a:tbl>
          </a:graphicData>
        </a:graphic>
      </p:graphicFrame>
    </p:spTree>
    <p:extLst>
      <p:ext uri="{BB962C8B-B14F-4D97-AF65-F5344CB8AC3E}">
        <p14:creationId xmlns:p14="http://schemas.microsoft.com/office/powerpoint/2010/main" val="361805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3600" dirty="0"/>
              <a:t>Πηγές για ενότητα 4 – μαθησιακή ενότητα 1</a:t>
            </a:r>
            <a:r>
              <a:rPr lang="en-IE" sz="3600" dirty="0"/>
              <a:t>: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Το παρακάτω εκπαιδευτικό υλικό παρέχεται</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1716051"/>
            <a:ext cx="8924339" cy="352880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Ενότητα 4 – μαθησιακή ενότητα 1 </a:t>
            </a:r>
            <a:r>
              <a:rPr lang="en-IE" dirty="0"/>
              <a:t>-01 –  </a:t>
            </a:r>
            <a:r>
              <a:rPr lang="el-GR" dirty="0"/>
              <a:t>Παρουσίαση </a:t>
            </a:r>
            <a:r>
              <a:rPr lang="en-US" dirty="0"/>
              <a:t>power point </a:t>
            </a:r>
            <a:r>
              <a:rPr lang="el-GR" dirty="0"/>
              <a:t>και αρχείο </a:t>
            </a:r>
            <a:r>
              <a:rPr lang="en-US" dirty="0"/>
              <a:t>word </a:t>
            </a:r>
            <a:r>
              <a:rPr lang="el-GR" dirty="0"/>
              <a:t>ενότητας 4 </a:t>
            </a:r>
            <a:endParaRPr lang="en-US" dirty="0"/>
          </a:p>
          <a:p>
            <a:pPr marL="342900" indent="-342900" algn="l">
              <a:buFont typeface="Wingdings" panose="05000000000000000000" pitchFamily="2" charset="2"/>
              <a:buChar char="§"/>
            </a:pPr>
            <a:r>
              <a:rPr lang="el-GR" dirty="0"/>
              <a:t>Ενότητα 4 – μαθησιακή ενότητα 1 </a:t>
            </a:r>
            <a:r>
              <a:rPr lang="en-IE" dirty="0"/>
              <a:t>-02 – Careers Portal (Future +) </a:t>
            </a:r>
            <a:r>
              <a:rPr lang="en-IE" dirty="0">
                <a:hlinkClick r:id="rId3"/>
              </a:rPr>
              <a:t>https://careersportal.ie/</a:t>
            </a:r>
            <a:endParaRPr lang="en-IE" dirty="0"/>
          </a:p>
          <a:p>
            <a:pPr marL="342900" indent="-342900" algn="l">
              <a:buFont typeface="Wingdings" panose="05000000000000000000" pitchFamily="2" charset="2"/>
              <a:buChar char="§"/>
            </a:pPr>
            <a:r>
              <a:rPr lang="el-GR" dirty="0"/>
              <a:t>Ενότητα 4 – μαθησιακή ενότητα 1 </a:t>
            </a:r>
            <a:r>
              <a:rPr lang="en-IE" dirty="0"/>
              <a:t>-03 – A</a:t>
            </a:r>
            <a:r>
              <a:rPr lang="en-US" dirty="0"/>
              <a:t>kkok, F. and Hughes, D. (2021) ‘Career chat: the art of AI and the human interface in career development’. In: Cedefop (eds) DIGITAL TRANSITIONS IN LIFELONG GUIDANCE: RETHINKING CAREERS PRACTITIONER PROFESSIONALISM: A CareersNet expert collection</a:t>
            </a:r>
          </a:p>
          <a:p>
            <a:pPr marL="342900" indent="-342900" algn="l">
              <a:buFont typeface="Wingdings" panose="05000000000000000000" pitchFamily="2" charset="2"/>
              <a:buChar char="§"/>
            </a:pPr>
            <a:r>
              <a:rPr lang="el-GR" dirty="0"/>
              <a:t>Ενότητα 4 – μαθησιακή ενότητα 1 </a:t>
            </a:r>
            <a:r>
              <a:rPr lang="en-US" dirty="0"/>
              <a:t>-04 – Rammo, M. (2021) ‘The relevance of the Estonian occupational qualification sub-framework in the field of career guidance’. In: Cedefop (eds) DIGITAL TRANSITIONS IN LIFELONG GUIDANCE: RETHINKING CAREERS PRACTITIONER PROFESSIONALISM: A CareersNet expert collection</a:t>
            </a:r>
          </a:p>
          <a:p>
            <a:pPr marL="342900" indent="-342900" algn="l">
              <a:buFont typeface="Wingdings" panose="05000000000000000000" pitchFamily="2" charset="2"/>
              <a:buChar char="§"/>
            </a:pPr>
            <a:r>
              <a:rPr lang="el-GR" dirty="0"/>
              <a:t>Ενότητα 4 – μαθησιακή ενότητα 1 </a:t>
            </a:r>
            <a:r>
              <a:rPr lang="en-US" dirty="0"/>
              <a:t>-05 – Moura, H., Taveira, M., and Ramalho, S. (2021) ‘Career practice education and training in Portugal: challenges during the pandemic’. In: Cedefop (eds) DIGITAL TRANSITIONS IN LIFELONG GUIDANCE: RETHINKING CAREERS PRACTITIONER PROFESSIONALISM: A CareersNet expert collection</a:t>
            </a:r>
          </a:p>
          <a:p>
            <a:pPr marL="342900" indent="-342900" algn="l">
              <a:buFont typeface="Wingdings" panose="05000000000000000000" pitchFamily="2" charset="2"/>
              <a:buChar char="§"/>
            </a:pPr>
            <a:r>
              <a:rPr lang="el-GR" dirty="0"/>
              <a:t>Ενότητα 4 – μαθησιακή ενότητα 1 </a:t>
            </a:r>
            <a:r>
              <a:rPr lang="en-US" dirty="0"/>
              <a:t>-06 – </a:t>
            </a:r>
            <a:r>
              <a:rPr lang="el-GR" dirty="0"/>
              <a:t>Υλικό για τον συνήγορο του διαβόλου</a:t>
            </a:r>
            <a:endParaRPr lang="en-IE" dirty="0"/>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83771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2</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856746" y="1581238"/>
            <a:ext cx="9218417" cy="2120355"/>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l-GR" sz="5400" b="1" dirty="0">
                <a:latin typeface="+mj-lt"/>
              </a:rPr>
              <a:t>Ας ανακαλύψουμε την μαθησιακή ενότητα 2</a:t>
            </a:r>
            <a:r>
              <a:rPr lang="en-IE" sz="5400" dirty="0">
                <a:latin typeface="+mj-lt"/>
              </a:rPr>
              <a:t>:</a:t>
            </a:r>
          </a:p>
          <a:p>
            <a:r>
              <a:rPr lang="el-GR" sz="5400" dirty="0">
                <a:latin typeface="+mj-lt"/>
              </a:rPr>
              <a:t>Ευρωπαϊκές και τοπικές ψηφιακές λύσεις στο συγκεκριμένο πλαίσιο- Εξερεύνηση νέων εργαλείων.</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lnSpcReduction="10000"/>
          </a:bodyPr>
          <a:lstStyle/>
          <a:p>
            <a:endParaRPr lang="en-IE" sz="2800" dirty="0"/>
          </a:p>
          <a:p>
            <a:r>
              <a:rPr lang="el-GR" sz="2800" dirty="0"/>
              <a:t>Για να μάθετε περισσότερα σχετικά με την πρακτική εφαρμογή των ψηφιακών εργαλείων στον επαγγελματικό προσανατολισμό</a:t>
            </a:r>
            <a:endParaRPr lang="en-IE" sz="2800" dirty="0"/>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0485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681979" y="261071"/>
            <a:ext cx="9676107" cy="613068"/>
          </a:xfrm>
        </p:spPr>
        <p:txBody>
          <a:bodyPr>
            <a:noAutofit/>
          </a:bodyPr>
          <a:lstStyle/>
          <a:p>
            <a:pPr algn="l"/>
            <a:r>
              <a:rPr lang="el-GR" sz="3600" dirty="0"/>
              <a:t>Μαθησιακή ενότητα 2: Μαθησιακά αποτελέσματα</a:t>
            </a:r>
            <a:endParaRPr lang="de-AT" sz="36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086" y="13808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861683"/>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542412" y="2739153"/>
            <a:ext cx="7892753" cy="3257164"/>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a:t>Ολοκληρώνοντας την μαθησιακή ενότητα θα</a:t>
            </a:r>
            <a:r>
              <a:rPr lang="en-IE" sz="2000" dirty="0"/>
              <a:t>:</a:t>
            </a:r>
          </a:p>
          <a:p>
            <a:pPr marL="342900" indent="-342900" algn="l">
              <a:lnSpc>
                <a:spcPct val="107000"/>
              </a:lnSpc>
              <a:spcAft>
                <a:spcPts val="800"/>
              </a:spcAft>
              <a:buFont typeface="Wingdings" panose="05000000000000000000" pitchFamily="2" charset="2"/>
              <a:buChar char="§"/>
            </a:pPr>
            <a:r>
              <a:rPr lang="el-GR" sz="2000" dirty="0"/>
              <a:t>Εξερευνήστε τόσο τα τοπικά όσο και τα ευρωπαϊκά ψηφιακά εργαλεία και πώς μπορούν να υποστηρίξουν τόσο τους επαγγελματίες όσο και τους αιτούντες εργασία ώστε να ενισχύσουν τις βασικές ψηφιακές τους ικανότητες.</a:t>
            </a:r>
          </a:p>
          <a:p>
            <a:pPr marL="342900" indent="-342900" algn="l">
              <a:lnSpc>
                <a:spcPct val="107000"/>
              </a:lnSpc>
              <a:spcAft>
                <a:spcPts val="800"/>
              </a:spcAft>
              <a:buFont typeface="Wingdings" panose="05000000000000000000" pitchFamily="2" charset="2"/>
              <a:buChar char="§"/>
            </a:pPr>
            <a:r>
              <a:rPr lang="el-GR" sz="2000" dirty="0"/>
              <a:t>Αποκτήστε μερικά πρακτικά παραδείγματα ψηφιακών εργαλείων που μπορείτε να χρησιμοποιήσετε στην καθημερινή σας εργασία και πώς οι τοπικές ψηφιακές λύσεις μπορούν να βελτιώσουν τις υπηρεσίες επαγγελματικού προσανατολισμού. </a:t>
            </a:r>
          </a:p>
          <a:p>
            <a:pPr marL="342900" indent="-342900" algn="l">
              <a:lnSpc>
                <a:spcPct val="107000"/>
              </a:lnSpc>
              <a:spcAft>
                <a:spcPts val="800"/>
              </a:spcAft>
              <a:buFont typeface="Wingdings" panose="05000000000000000000" pitchFamily="2" charset="2"/>
              <a:buChar char="§"/>
            </a:pPr>
            <a:r>
              <a:rPr lang="el-GR" sz="2000" dirty="0"/>
              <a:t>Να αναγνωρίσετε τοπικά και ευρωπαϊκά ψηφιακά εργαλεία που ήδη χρησιμοποιείτε στην καθημερινή σας εργασία.</a:t>
            </a:r>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9" name="Picture 2" descr="MAN SITTING IN AN OFFICE">
            <a:extLst>
              <a:ext uri="{FF2B5EF4-FFF2-40B4-BE49-F238E27FC236}">
                <a16:creationId xmlns:a16="http://schemas.microsoft.com/office/drawing/2014/main" id="{3DDA72B7-744A-9047-D6A6-B1033EC10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615" y="3212483"/>
            <a:ext cx="1603377" cy="1603377"/>
          </a:xfrm>
          <a:prstGeom prst="round2DiagRect">
            <a:avLst>
              <a:gd name="adj1" fmla="val 16667"/>
              <a:gd name="adj2" fmla="val 2396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842258-81F5-5DEC-F97A-7293174977C4}"/>
              </a:ext>
            </a:extLst>
          </p:cNvPr>
          <p:cNvSpPr txBox="1"/>
          <p:nvPr/>
        </p:nvSpPr>
        <p:spPr>
          <a:xfrm>
            <a:off x="681978" y="990791"/>
            <a:ext cx="9583455" cy="1491434"/>
          </a:xfrm>
          <a:prstGeom prst="rect">
            <a:avLst/>
          </a:prstGeom>
          <a:noFill/>
        </p:spPr>
        <p:txBody>
          <a:bodyPr wrap="square">
            <a:spAutoFit/>
          </a:bodyPr>
          <a:lstStyle/>
          <a:p>
            <a:pPr algn="just">
              <a:lnSpc>
                <a:spcPct val="115000"/>
              </a:lnSpc>
              <a:spcAft>
                <a:spcPts val="1000"/>
              </a:spcAft>
              <a:tabLst>
                <a:tab pos="660400" algn="l"/>
              </a:tabLst>
            </a:pPr>
            <a:r>
              <a:rPr lang="el-GR" sz="1600" dirty="0">
                <a:solidFill>
                  <a:srgbClr val="000000"/>
                </a:solidFill>
                <a:latin typeface="Calibri" panose="020F0502020204030204" pitchFamily="34" charset="0"/>
                <a:ea typeface="Calibri" panose="020F0502020204030204" pitchFamily="34" charset="0"/>
              </a:rPr>
              <a:t>Αυτή η μαθησιακή ενότητα διερευνά ευρωπαϊκές και τοπικές ψηφιακές λύσεις, ερευνώντας νέα εργαλεία και πώς μπορούν να χρησιμοποιηθούν αποτελεσματικά τόσο σε πλαίσιο καθοδήγησης όσο και σε ατομική βάση. Η μαθησιακή ενότητα 2 προσφέρει μια ευρύτερη κατανόηση των δωρεάν ψηφιακών λύσεων που είναι διαθέσιμες σήμερα και των πολλών τρόπων με τους οποίους μπορούν να ενσωματωθούν σε μια αποτελεσματική διαδικασία επαγγελματικού προσανατολισμού.</a:t>
            </a:r>
            <a:endParaRPr lang="en-IE"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7176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b="1" dirty="0"/>
              <a:t>Γιατί να εντοπίσετε ψηφιακές λύσεις;</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92313" y="1675451"/>
            <a:ext cx="837355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Ο εντοπισμός του επαγγελματικού προσανατολισμού και των σχετικών εργαλείων και λύσεων καθιστά τη διαδικασία ενίσχυσης και βελτίωσης των υπηρεσιών πιο προσιτή, προσιτή και απρόσκοπτη.</a:t>
            </a:r>
          </a:p>
          <a:p>
            <a:pPr marL="342900" indent="-342900" algn="l">
              <a:buFont typeface="Wingdings" panose="05000000000000000000" pitchFamily="2" charset="2"/>
              <a:buChar char="§"/>
            </a:pPr>
            <a:r>
              <a:rPr lang="el-GR" dirty="0"/>
              <a:t>Η τοπικοποίηση του επαγγελματικού προσανατολισμού έχει αποδειχθεί ότι βελτιώνει την ποιότητα των υπηρεσιών.</a:t>
            </a:r>
          </a:p>
          <a:p>
            <a:pPr marL="342900" indent="-342900" algn="l">
              <a:buFont typeface="Wingdings" panose="05000000000000000000" pitchFamily="2" charset="2"/>
              <a:buChar char="§"/>
            </a:pPr>
            <a:r>
              <a:rPr lang="el-GR" dirty="0"/>
              <a:t>Η πρόσβαση σε δωρεάν ψηφιακές λύσεις σε κλίμακα Ευρωπαϊκής Ένωσης, ξεκινώντας από το τοπικό έως το περιφερειακό επίπεδο, εξασφαλίζει ένα βαθμό συνέπειας και δικαιοσύνης σε όλες τις διαδικασίες και υπηρεσίες επαγγελματικού προσανατολισμού.</a:t>
            </a: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258924" y="6173953"/>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B29ACD19-B91C-C782-5C24-1FA038FCB6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9228" y="2877924"/>
            <a:ext cx="2303035" cy="1727276"/>
          </a:xfrm>
          <a:prstGeom prst="roundRect">
            <a:avLst>
              <a:gd name="adj" fmla="val 23719"/>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865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70000" lnSpcReduction="20000"/>
          </a:bodyPr>
          <a:lstStyle/>
          <a:p>
            <a:pPr algn="l"/>
            <a:r>
              <a:rPr lang="el-GR" sz="2800" b="1" dirty="0"/>
              <a:t>Το πλαίσιο ψηφιακής επάρκειας για τους πολίτες [</a:t>
            </a:r>
            <a:r>
              <a:rPr lang="de-AT" sz="2800" b="1" dirty="0"/>
              <a:t>The Digital Competence Framework for Citizens (DigComp)</a:t>
            </a:r>
            <a:r>
              <a:rPr lang="el-GR" sz="2800" b="1" dirty="0"/>
              <a:t>]</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47883" y="2271238"/>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50225"/>
            <a:ext cx="11087305" cy="600164"/>
            <a:chOff x="797939" y="6150225"/>
            <a:chExt cx="11087305"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843931" y="6150225"/>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a:t>
              </a:r>
              <a:r>
                <a:rPr lang="el-GR"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7" name="Rectangle 2">
            <a:extLst>
              <a:ext uri="{FF2B5EF4-FFF2-40B4-BE49-F238E27FC236}">
                <a16:creationId xmlns:a16="http://schemas.microsoft.com/office/drawing/2014/main" id="{D6DB1D56-1FED-1ED9-9526-D02BA0695E99}"/>
              </a:ext>
            </a:extLst>
          </p:cNvPr>
          <p:cNvSpPr>
            <a:spLocks noChangeArrowheads="1"/>
          </p:cNvSpPr>
          <p:nvPr/>
        </p:nvSpPr>
        <p:spPr bwMode="auto">
          <a:xfrm>
            <a:off x="952597" y="1659123"/>
            <a:ext cx="8587324"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el-GR" altLang="en-US" sz="2200" dirty="0">
                <a:latin typeface="+mn-lt"/>
                <a:ea typeface="Calibri" panose="020F0502020204030204" pitchFamily="34" charset="0"/>
              </a:rPr>
              <a:t>Στην παρούσα μαθησιακή ενότητα στοχεύουμε να περιγράψουμε τα είδη των συμπληρωματικών ψηφιακών εργαλείων και τον τρόπο με τον οποίο υποστηρίζουν τους επαγγελματίες συμβούλους και τους πελάτες στην ενίσχυση ορισμένων βασικών τομέων ψηφιακής επάρκειας.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l-GR" altLang="en-US" sz="2200" dirty="0">
                <a:latin typeface="+mn-lt"/>
                <a:ea typeface="Calibri" panose="020F0502020204030204" pitchFamily="34" charset="0"/>
              </a:rPr>
              <a:t>Για να επανεξετάσετε λεπτομερέστερα το πλαίσιο DigiComp ανατρέξτε στην Ενότητα 2 του παρόντος προγράμματος κατάρτισης.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l-GR" altLang="en-US" sz="2200" dirty="0">
                <a:latin typeface="+mn-lt"/>
                <a:ea typeface="Calibri" panose="020F0502020204030204" pitchFamily="34" charset="0"/>
              </a:rPr>
              <a:t>Δείτε στις επόμενες διαφάνειες ποιους τύπους εργαλείων πρέπει να λάβετε υπόψη στην καθημερινή σας εργασία και πώς μπορούν να ενισχύσουν τους βασικούς τομείς ικανοτήτων του πλαισίου DigiComp.</a:t>
            </a:r>
          </a:p>
          <a:p>
            <a:pPr marR="0" lvl="0" algn="l" defTabSz="914400" rtl="0" eaLnBrk="0" fontAlgn="base" latinLnBrk="0" hangingPunct="0">
              <a:lnSpc>
                <a:spcPct val="100000"/>
              </a:lnSpc>
              <a:spcBef>
                <a:spcPct val="0"/>
              </a:spcBef>
              <a:spcAft>
                <a:spcPct val="0"/>
              </a:spcAft>
              <a:buClrTx/>
              <a:buSzTx/>
              <a:tabLst/>
            </a:pPr>
            <a:endParaRPr kumimoji="0" lang="en-US" altLang="en-US" sz="2200" b="0" i="0" u="none" strike="noStrike" cap="none" normalizeH="0" baseline="0" dirty="0">
              <a:ln>
                <a:noFill/>
              </a:ln>
              <a:solidFill>
                <a:schemeClr val="tx1"/>
              </a:solidFill>
              <a:effectLst/>
              <a:latin typeface="+mn-lt"/>
              <a:ea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l-GR" altLang="en-US" sz="2200" b="0" i="0" u="none" strike="noStrike" cap="none" normalizeH="0" baseline="0" dirty="0">
                <a:ln>
                  <a:noFill/>
                </a:ln>
                <a:solidFill>
                  <a:schemeClr val="tx1"/>
                </a:solidFill>
                <a:effectLst/>
                <a:latin typeface="+mn-lt"/>
                <a:ea typeface="Calibri" panose="020F0502020204030204" pitchFamily="34" charset="0"/>
              </a:rPr>
              <a:t>Δοκιμάστε τις ψηφιακές σας δεξιότητες εδώ</a:t>
            </a:r>
            <a:r>
              <a:rPr kumimoji="0" lang="en-US" altLang="en-US" sz="2200" b="0" i="0" u="none" strike="noStrike" cap="none" normalizeH="0" baseline="0" dirty="0">
                <a:ln>
                  <a:noFill/>
                </a:ln>
                <a:solidFill>
                  <a:schemeClr val="tx1"/>
                </a:solidFill>
                <a:effectLst/>
                <a:latin typeface="+mn-lt"/>
                <a:ea typeface="Calibri" panose="020F0502020204030204" pitchFamily="34" charset="0"/>
              </a:rPr>
              <a:t>: </a:t>
            </a:r>
            <a:r>
              <a:rPr lang="en-US" sz="2200" dirty="0">
                <a:latin typeface="+mn-lt"/>
                <a:hlinkClick r:id="rId5"/>
              </a:rPr>
              <a:t>Test your digital skills </a:t>
            </a:r>
            <a:r>
              <a:rPr lang="en-US" sz="2400" dirty="0">
                <a:latin typeface="+mn-lt"/>
                <a:hlinkClick r:id="rId5"/>
              </a:rPr>
              <a:t>| Europass</a:t>
            </a:r>
            <a:endParaRPr kumimoji="0" lang="en-GB"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p:txBody>
      </p:sp>
      <p:pic>
        <p:nvPicPr>
          <p:cNvPr id="7169" name="Picture 1" descr="DigComp competence areas">
            <a:extLst>
              <a:ext uri="{FF2B5EF4-FFF2-40B4-BE49-F238E27FC236}">
                <a16:creationId xmlns:a16="http://schemas.microsoft.com/office/drawing/2014/main" id="{9FEF20FC-4B45-F7B9-D9D1-2775543C21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107" y="3509749"/>
            <a:ext cx="2247900" cy="20701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5FF49D13-E6C8-F3EB-15D4-E8B67174D48F}"/>
              </a:ext>
            </a:extLst>
          </p:cNvPr>
          <p:cNvSpPr>
            <a:spLocks noChangeArrowheads="1"/>
          </p:cNvSpPr>
          <p:nvPr/>
        </p:nvSpPr>
        <p:spPr bwMode="auto">
          <a:xfrm>
            <a:off x="8496483" y="59459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Annex 2. </a:t>
            </a:r>
            <a:r>
              <a:rPr kumimoji="0" lang="en-GB" altLang="en-US" sz="10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DigiComp</a:t>
            </a:r>
            <a:r>
              <a:rPr kumimoji="0" lang="en-GB" altLang="en-US" sz="10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Framework Competence Areas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108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9" y="200667"/>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7" y="1013425"/>
            <a:ext cx="2550688" cy="546754"/>
          </a:xfrm>
        </p:spPr>
        <p:txBody>
          <a:bodyPr>
            <a:normAutofit/>
          </a:bodyPr>
          <a:lstStyle/>
          <a:p>
            <a:pPr algn="l"/>
            <a:r>
              <a:rPr lang="el-GR" sz="2800" b="1" dirty="0"/>
              <a:t>Ποια εργαλεία; </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160" y="168522"/>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8091" y="82412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b="1" dirty="0"/>
              <a:t>Δικτυακοί τόποι και διαδικτυακές αξιολογήσεις:</a:t>
            </a:r>
          </a:p>
          <a:p>
            <a:pPr algn="l"/>
            <a:r>
              <a:rPr lang="el-GR" sz="2000" dirty="0"/>
              <a:t>Υπάρχουν διάφοροι δωρεάν διαδικτυακοί ιστότοποι που αφορούν την επαγγελματική σταδιοδρομία. Μπορούν να αποβούν ωφέλιμες για την ανακάλυψη των δικών σας μεταβιβάσιμων, κρυφών δεξιοτήτων και τον εντοπισμό πιθανών κατάλληλων επαγγελμάτων.</a:t>
            </a:r>
          </a:p>
          <a:p>
            <a:pPr algn="l"/>
            <a:r>
              <a:rPr lang="el-GR" sz="2000" b="1" dirty="0"/>
              <a:t>π.χ., </a:t>
            </a:r>
            <a:r>
              <a:rPr lang="el-GR" sz="2000" dirty="0"/>
              <a:t>το διαδικτυακό προφίλ ενδιαφερόντων του Next Move (https://www.mynextmove.org/explore/ip ) είναι ένα χρήσιμο εργαλείο που βοηθά τους αναζητούντες εργασία να κάνουν συνδέσεις μεταξύ των ενδιαφερόντων τους και των πιθανών επαγγελματικών διαδρομών.</a:t>
            </a:r>
          </a:p>
          <a:p>
            <a:pPr algn="l"/>
            <a:r>
              <a:rPr lang="el-GR" sz="2000" b="1" dirty="0"/>
              <a:t>π.χ., </a:t>
            </a:r>
            <a:r>
              <a:rPr lang="el-GR" sz="2000" dirty="0"/>
              <a:t>η αξιολόγηση δεξιοτήτων της Εθνικής Υπηρεσίας Σταδιοδρομίας του Ηνωμένου Βασιλείου (https://nationalcareers.service.gov.uk/skills-assessment ) λειτουργεί με τον ίδιο τρόπο, παρέχοντας στους χρήστες 50 ερωτήσεις πολλαπλής επιλογής που αποσκοπούν στην αποκάλυψη ρόλων σχετικών με τις υπάρχουσες δεξιότητες και τα ενδιαφέροντά σας.</a:t>
            </a:r>
          </a:p>
          <a:p>
            <a:pPr algn="l"/>
            <a:r>
              <a:rPr lang="en-US" sz="2000" dirty="0"/>
              <a:t>DigComp Area: </a:t>
            </a:r>
            <a:r>
              <a:rPr lang="de-AT" sz="2000" dirty="0"/>
              <a:t> </a:t>
            </a:r>
            <a:r>
              <a:rPr lang="el-GR" sz="2000" dirty="0">
                <a:solidFill>
                  <a:srgbClr val="000000"/>
                </a:solidFill>
                <a:effectLst/>
                <a:latin typeface="Calibri" panose="020F0502020204030204" pitchFamily="34" charset="0"/>
                <a:ea typeface="Calibri" panose="020F0502020204030204" pitchFamily="34" charset="0"/>
              </a:rPr>
              <a:t>Αλφαβητισμός στην πληροφόρηση και τα δεδομένα</a:t>
            </a:r>
            <a:endParaRPr lang="en-US" sz="2000"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2" descr="MAN SITTING IN AN OFFICE">
            <a:extLst>
              <a:ext uri="{FF2B5EF4-FFF2-40B4-BE49-F238E27FC236}">
                <a16:creationId xmlns:a16="http://schemas.microsoft.com/office/drawing/2014/main" id="{FE8366B0-BA86-D42E-23BB-6C7D1A128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2485" y="3803308"/>
            <a:ext cx="1603377" cy="1603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621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07238" y="895004"/>
            <a:ext cx="8924339" cy="546754"/>
          </a:xfrm>
        </p:spPr>
        <p:txBody>
          <a:bodyPr>
            <a:normAutofit fontScale="85000" lnSpcReduction="10000"/>
          </a:bodyPr>
          <a:lstStyle/>
          <a:p>
            <a:pPr algn="l"/>
            <a:r>
              <a:rPr lang="el-GR" dirty="0"/>
              <a:t>Η ενότητα 4 αποτελείται από 2 μαθησιακές ενότητες με το παρακάτω περιεχόμενο</a:t>
            </a:r>
            <a:r>
              <a:rPr lang="de-AT"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960" y="127920"/>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07238" y="1802406"/>
            <a:ext cx="9665487" cy="416059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900" dirty="0"/>
              <a:t>Μαθησιακή ενότητα 1: </a:t>
            </a:r>
            <a:r>
              <a:rPr lang="el-GR" sz="1900" b="1" dirty="0"/>
              <a:t>Τι είναι μια ψηφιακή λύση; Διερεύνηση της έννοιας με τη χρήση της πύλης επαγγελματικής σταδιοδρομίας ως μελέτη περίπτωσης: Πώς οι ψηφιακές λύσεις μπορούν να ενσωματωθούν σε μια διαδικασία επαγγελματικού προσανατολισμού.</a:t>
            </a:r>
          </a:p>
          <a:p>
            <a:pPr marL="342900" indent="-342900" algn="l">
              <a:buFont typeface="Wingdings" panose="05000000000000000000" pitchFamily="2" charset="2"/>
              <a:buChar char="§"/>
            </a:pPr>
            <a:r>
              <a:rPr lang="el-GR" sz="1900" dirty="0"/>
              <a:t>Τι είναι μια ψηφιακή λύση; Πώς μπορούμε να την κατανοήσουμε;</a:t>
            </a:r>
          </a:p>
          <a:p>
            <a:pPr marL="342900" indent="-342900" algn="l">
              <a:buFont typeface="Wingdings" panose="05000000000000000000" pitchFamily="2" charset="2"/>
              <a:buChar char="§"/>
            </a:pPr>
            <a:r>
              <a:rPr lang="el-GR" sz="1900" dirty="0"/>
              <a:t>Διάκριση μεταξύ μιας ψηφιακής λύσης και ενός ψηφιακού μετασχηματισμού</a:t>
            </a:r>
          </a:p>
          <a:p>
            <a:pPr marL="342900" indent="-342900" algn="l">
              <a:buFont typeface="Wingdings" panose="05000000000000000000" pitchFamily="2" charset="2"/>
              <a:buChar char="§"/>
            </a:pPr>
            <a:r>
              <a:rPr lang="el-GR" sz="1900" dirty="0"/>
              <a:t>Μελέτη περίπτωσης ψηφιακής λύσης - Careers Portal </a:t>
            </a:r>
          </a:p>
          <a:p>
            <a:pPr marL="342900" indent="-342900" algn="l">
              <a:buFont typeface="Wingdings" panose="05000000000000000000" pitchFamily="2" charset="2"/>
              <a:buChar char="§"/>
            </a:pPr>
            <a:r>
              <a:rPr lang="el-GR" sz="1900" dirty="0"/>
              <a:t>Τα πλεονεκτήματα και τα μειονεκτήματα των ψηφιακών λύσεων</a:t>
            </a:r>
            <a:endParaRPr lang="en-US" sz="1900" dirty="0"/>
          </a:p>
          <a:p>
            <a:pPr algn="l"/>
            <a:r>
              <a:rPr lang="el-GR" sz="1900" dirty="0"/>
              <a:t>Μαθησιακή ενότητα 2: </a:t>
            </a:r>
            <a:r>
              <a:rPr lang="el-GR" sz="1900" b="1" dirty="0"/>
              <a:t>Ευρωπαϊκές και τοπικές ψηφιακές λύσεις στο πλαίσιο- Εξερεύνηση νέων εργαλείων.</a:t>
            </a:r>
          </a:p>
          <a:p>
            <a:pPr marL="342900" indent="-342900" algn="l">
              <a:buFont typeface="Wingdings" panose="05000000000000000000" pitchFamily="2" charset="2"/>
              <a:buChar char="§"/>
            </a:pPr>
            <a:r>
              <a:rPr lang="el-GR" sz="1900" dirty="0"/>
              <a:t>Γιατί να εντοπίσουμε τις ψηφιακές λύσεις σε τοπικό επίπεδο; </a:t>
            </a:r>
          </a:p>
          <a:p>
            <a:pPr marL="342900" indent="-342900" algn="l">
              <a:buFont typeface="Wingdings" panose="05000000000000000000" pitchFamily="2" charset="2"/>
              <a:buChar char="§"/>
            </a:pPr>
            <a:r>
              <a:rPr lang="el-GR" sz="1900" dirty="0"/>
              <a:t>Πώς μπορεί η χρήση μιας ευρείας γκάμας ψηφιακών εργαλείων να βελτιώσει τις ψηφιακές σας ικανότητες και τι είδους εργαλεία να χρησιμοποιήσετε.</a:t>
            </a:r>
          </a:p>
          <a:p>
            <a:pPr marL="342900" indent="-342900" algn="l">
              <a:buFont typeface="Wingdings" panose="05000000000000000000" pitchFamily="2" charset="2"/>
              <a:buChar char="§"/>
            </a:pPr>
            <a:r>
              <a:rPr lang="el-GR" sz="1900" dirty="0"/>
              <a:t>Μια συλλογή συνδέσμων σχετικών συμπληρωματικών δωρεάν ψηφιακών λύσεων</a:t>
            </a:r>
            <a:endParaRPr lang="de-AT" dirty="0"/>
          </a:p>
          <a:p>
            <a:pPr marL="342900" indent="-342900" algn="l">
              <a:buFont typeface="Wingdings" panose="05000000000000000000" pitchFamily="2" charset="2"/>
              <a:buChar char="§"/>
            </a:pPr>
            <a:endParaRPr lang="de-AT" sz="2000" dirty="0"/>
          </a:p>
          <a:p>
            <a:pPr algn="l"/>
            <a:endParaRPr lang="de-AT"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909EBB8A-D659-DCE6-024D-0D88E3B2779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4000" dirty="0"/>
              <a:t>ΑΤΖΕΝΤΑ</a:t>
            </a:r>
            <a:r>
              <a:rPr lang="de-AT" sz="4000" dirty="0"/>
              <a:t>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4" y="934811"/>
            <a:ext cx="8924339" cy="546754"/>
          </a:xfrm>
        </p:spPr>
        <p:txBody>
          <a:bodyPr>
            <a:normAutofit/>
          </a:bodyPr>
          <a:lstStyle/>
          <a:p>
            <a:pPr algn="l"/>
            <a:r>
              <a:rPr lang="el-GR" sz="2800" b="1" dirty="0"/>
              <a:t>Ποια εργαλεία; </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5" y="1533598"/>
            <a:ext cx="8924339" cy="454712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b="1" dirty="0"/>
              <a:t>Βάσεις δεδομένων:</a:t>
            </a:r>
            <a:endParaRPr lang="en-US" b="1" dirty="0"/>
          </a:p>
          <a:p>
            <a:pPr algn="l"/>
            <a:r>
              <a:rPr lang="el-GR" dirty="0"/>
              <a:t>Οι ηλεκτρονικές βάσεις δεδομένων μπορούν να είναι χρήσιμες για άτομα που αναζητούν εργασία ή ευκαιρίες περαιτέρω εκπαίδευσης και κατάρτισης. Οι βάσεις δεδομένων μπορούν να χρησιμοποιηθούν για την αποθήκευση ευκαιριών στις οποίες μπορεί να έχει εύκολη πρόσβαση ο αναζητών εργασία, εφαρμόζοντας συστήματα φιλτραρίσματος για να βελτιώσει τις πιθανότητες να βρει κάποιος την κατάλληλη ευκαιρία που τον αφορά.</a:t>
            </a:r>
          </a:p>
          <a:p>
            <a:pPr algn="l"/>
            <a:r>
              <a:rPr lang="el-GR" dirty="0"/>
              <a:t>π.χ., το Qualifax είναι η κορυφαία βάση δεδομένων της Ιρλανδίας για τη διερεύνηση ευκαιριών περαιτέρω εκπαίδευσης. https://www.qualifax.ie/ </a:t>
            </a:r>
          </a:p>
          <a:p>
            <a:pPr marL="342900" indent="-342900" algn="l">
              <a:buFont typeface="Wingdings" panose="05000000000000000000" pitchFamily="2" charset="2"/>
              <a:buChar char="§"/>
            </a:pPr>
            <a:r>
              <a:rPr lang="el-GR" dirty="0"/>
              <a:t>Η Qualifax παρέχει πληροφορίες για τα μαθήματα που είναι διαθέσιμα στην Ιρλανδία. Οι χρήστες μπορούν να φιλτράρουν με βάση τον τύπο προσόντων, την τοποθεσία, την κατηγορία, τις επιλογές παρακολούθησης και πολλά άλλα, για να βρουν ένα μάθημα που είναι εφαρμόσιμο και επωφελές για αυτούς.</a:t>
            </a:r>
          </a:p>
          <a:p>
            <a:pPr algn="l"/>
            <a:r>
              <a:rPr lang="el-GR" dirty="0"/>
              <a:t>DigiComp Area: DigiCompic: Αλφαβητισμός πληροφοριών και δεδομένων</a:t>
            </a:r>
            <a:endParaRPr lang="en-US" dirty="0"/>
          </a:p>
          <a:p>
            <a:pPr algn="l"/>
            <a:endParaRPr lang="en-US" dirty="0"/>
          </a:p>
          <a:p>
            <a:pPr marL="342900" indent="-342900" algn="l">
              <a:buFont typeface="Wingdings" panose="05000000000000000000" pitchFamily="2" charset="2"/>
              <a:buChar char="§"/>
            </a:pP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35D0281B-8805-F800-11A8-D7DBEC68C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9527" y="3312267"/>
            <a:ext cx="1663811" cy="1247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7692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2968133" y="1031309"/>
            <a:ext cx="2466509" cy="546754"/>
          </a:xfrm>
        </p:spPr>
        <p:txBody>
          <a:bodyPr>
            <a:normAutofit/>
          </a:bodyPr>
          <a:lstStyle/>
          <a:p>
            <a:pPr algn="l"/>
            <a:r>
              <a:rPr lang="el-GR" sz="2800" b="1" dirty="0"/>
              <a:t>Ποια εργαλεία; </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160" y="8341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671559" y="1690777"/>
            <a:ext cx="9072102" cy="456354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b="1" dirty="0"/>
              <a:t>Διαδικτυακές υπηρεσίες πορτφόλιο</a:t>
            </a:r>
            <a:r>
              <a:rPr lang="en-US" b="1" dirty="0"/>
              <a:t>:</a:t>
            </a:r>
          </a:p>
          <a:p>
            <a:pPr algn="l"/>
            <a:r>
              <a:rPr lang="el-GR" dirty="0"/>
              <a:t>Μια υπηρεσία διαδικτυακού πορτφόλιο είναι ένα ψηφιακό εργαλείο που μπορεί να χρησιμοποιηθεί για την επιμέλεια του βιογραφικού σημειώματος, της συνοδευτικής επιστολής και του χαρτοφυλακίου καριέρας ενός χρήστη. Αυτό μπορεί να είναι ένα χρήσιμο εργαλείο για την αναφορά σε εργοδότες και οι χρήστες των υπηρεσιών μπορεί να χρειάζονται την καθοδήγηση ενός επαγγελματία για την πλοήγηση και τη συμπλήρωση.</a:t>
            </a:r>
          </a:p>
          <a:p>
            <a:pPr algn="l"/>
            <a:r>
              <a:rPr lang="el-GR" b="1" dirty="0"/>
              <a:t>π.χ. </a:t>
            </a:r>
            <a:r>
              <a:rPr lang="el-GR" dirty="0"/>
              <a:t>το</a:t>
            </a:r>
            <a:r>
              <a:rPr lang="el-GR" b="1" dirty="0"/>
              <a:t> Europass </a:t>
            </a:r>
            <a:r>
              <a:rPr lang="el-GR" dirty="0"/>
              <a:t>είναι ένας δικτυακός τόπος της ΕΕ που προσφέρει αποτελεσματικά πρότυπα για βιογραφικό σημείωμα και συνοδευτικές επιστολές, καθώς και πληροφορίες σχετικά με την εργασία στην ΕΕ και τις τάσεις της αγοράς εργασίας.</a:t>
            </a:r>
          </a:p>
          <a:p>
            <a:pPr algn="l"/>
            <a:r>
              <a:rPr lang="el-GR" dirty="0"/>
              <a:t>Το Europass είναι ένα one-stop-shop για όσους αναζητούν εργασία, προσφέροντας αποτελεσματικά υποδείγματα, πληροφορίες σχετικά με τις δεξιότητες και πληροφορίες σχετικά με τις ευκαιρίες για εργασία ή περαιτέρω εκπαίδευση στην ΕΕ.</a:t>
            </a:r>
          </a:p>
          <a:p>
            <a:pPr algn="l"/>
            <a:r>
              <a:rPr lang="en-US" b="1" dirty="0"/>
              <a:t>DigComp Area</a:t>
            </a:r>
            <a:r>
              <a:rPr lang="en-US" dirty="0"/>
              <a:t>: </a:t>
            </a:r>
            <a:r>
              <a:rPr lang="el-GR" dirty="0">
                <a:solidFill>
                  <a:srgbClr val="000000"/>
                </a:solidFill>
                <a:effectLst/>
                <a:latin typeface="Calibri" panose="020F0502020204030204" pitchFamily="34" charset="0"/>
                <a:ea typeface="Calibri" panose="020F0502020204030204" pitchFamily="34" charset="0"/>
              </a:rPr>
              <a:t>Επικοινωνία και συνεργασία</a:t>
            </a:r>
            <a:r>
              <a:rPr lang="en-GB" dirty="0">
                <a:solidFill>
                  <a:srgbClr val="000000"/>
                </a:solidFill>
                <a:effectLst/>
                <a:latin typeface="Calibri" panose="020F0502020204030204" pitchFamily="34" charset="0"/>
                <a:ea typeface="Calibri" panose="020F0502020204030204" pitchFamily="34" charset="0"/>
              </a:rPr>
              <a:t>. </a:t>
            </a:r>
            <a:endParaRPr lang="en-IE" dirty="0">
              <a:effectLst/>
              <a:latin typeface="Calibri" panose="020F0502020204030204" pitchFamily="34" charset="0"/>
              <a:ea typeface="Calibri" panose="020F0502020204030204" pitchFamily="34" charset="0"/>
            </a:endParaRPr>
          </a:p>
          <a:p>
            <a:pPr algn="l"/>
            <a:endParaRPr lang="en-US" dirty="0"/>
          </a:p>
          <a:p>
            <a:pPr algn="l"/>
            <a:endParaRPr lang="en-US" dirty="0"/>
          </a:p>
          <a:p>
            <a:pPr algn="l"/>
            <a:endParaRPr lang="en-US" dirty="0"/>
          </a:p>
          <a:p>
            <a:pPr marL="342900" indent="-342900" algn="l">
              <a:buFont typeface="Wingdings" panose="05000000000000000000" pitchFamily="2" charset="2"/>
              <a:buChar char="§"/>
            </a:pP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FF839185-5233-19F9-4DA5-D5F9275FDB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7169">
            <a:off x="151860" y="2436481"/>
            <a:ext cx="2232649" cy="167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2114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2231511" cy="546754"/>
          </a:xfrm>
        </p:spPr>
        <p:txBody>
          <a:bodyPr>
            <a:normAutofit/>
          </a:bodyPr>
          <a:lstStyle/>
          <a:p>
            <a:pPr algn="l"/>
            <a:r>
              <a:rPr lang="el-GR" b="1" dirty="0"/>
              <a:t>Ποια εργαλεία; </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632487"/>
            <a:ext cx="8924339"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b="1" dirty="0"/>
              <a:t>Εργαλεία προσβασιμότητας</a:t>
            </a:r>
            <a:r>
              <a:rPr lang="en-US" sz="2000" b="1" dirty="0"/>
              <a:t>:</a:t>
            </a:r>
          </a:p>
          <a:p>
            <a:pPr algn="l"/>
            <a:r>
              <a:rPr lang="el-GR" sz="2000" dirty="0"/>
              <a:t>Τα εργαλεία προσβασιμότητας είναι εργαλεία που εξασφαλίζουν μια υπηρεσία χωρίς αποκλεισμούς για τους ωφελούμενους που αντιμετωπίζουν πρόσθετα εμπόδια. Αυτά μπορούν να χρησιμοποιηθούν για να βοηθήσουν όσους έχουν ειδικές μαθησιακές διαταραχές, όσους είναι βαρήκοοι ή όσους έχουν προβλήματα όρασης, για να αναφέρουμε μερικά εμπόδια.</a:t>
            </a:r>
          </a:p>
          <a:p>
            <a:pPr algn="l"/>
            <a:r>
              <a:rPr lang="el-GR" sz="2000" b="1" dirty="0"/>
              <a:t>π.χ., </a:t>
            </a:r>
            <a:r>
              <a:rPr lang="el-GR" sz="2000" dirty="0"/>
              <a:t>τα χαρακτηριστικά μετάφρασης στις ιστοσελίδες μπορούν να καταστήσουν το υλικό πιο προσβάσιμο για τους μη φυσικούς ομιλητές.</a:t>
            </a:r>
          </a:p>
          <a:p>
            <a:pPr algn="l"/>
            <a:r>
              <a:rPr lang="el-GR" sz="2000" b="1" dirty="0"/>
              <a:t>π.χ., </a:t>
            </a:r>
            <a:r>
              <a:rPr lang="el-GR" sz="2000" dirty="0"/>
              <a:t>Η χρήση "απλών αγγλικών" στο ψηφιακό υλικό καθιστά επίσης το υλικό πιο προσιτό σε άτομα που δεν μιλούν τη μητρική τους γλώσσα και σε άτομα με ειδικές μαθησιακές διαταραχές.</a:t>
            </a:r>
          </a:p>
          <a:p>
            <a:pPr algn="l"/>
            <a:r>
              <a:rPr lang="el-GR" sz="2000" b="1" dirty="0"/>
              <a:t>π.χ., </a:t>
            </a:r>
            <a:r>
              <a:rPr lang="el-GR" sz="2000" dirty="0"/>
              <a:t>Το Recite Me είναι ένα παράδειγμα λογισμικού προσβασιμότητας που στοχεύει να κάνει τις διαδικτυακές εμπειρίες πιο περιεκτικές και προσβάσιμες.</a:t>
            </a:r>
          </a:p>
          <a:p>
            <a:pPr algn="l"/>
            <a:r>
              <a:rPr lang="en-US" sz="2000" b="1" dirty="0"/>
              <a:t>DigiComp Area: </a:t>
            </a:r>
            <a:r>
              <a:rPr lang="el-GR" sz="2000" dirty="0"/>
              <a:t>Επίλυση προβλημάτων με τη χρήση ψηφιακών εργαλείων</a:t>
            </a:r>
            <a:endParaRPr lang="en-US" sz="2000" dirty="0"/>
          </a:p>
          <a:p>
            <a:pPr algn="l"/>
            <a:endParaRPr lang="en-US" dirty="0"/>
          </a:p>
          <a:p>
            <a:pPr algn="l"/>
            <a:endParaRPr lang="en-US" dirty="0"/>
          </a:p>
          <a:p>
            <a:pPr marL="342900" indent="-342900" algn="l">
              <a:buFont typeface="Wingdings" panose="05000000000000000000" pitchFamily="2" charset="2"/>
              <a:buChar char="§"/>
            </a:pP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2">
            <a:extLst>
              <a:ext uri="{FF2B5EF4-FFF2-40B4-BE49-F238E27FC236}">
                <a16:creationId xmlns:a16="http://schemas.microsoft.com/office/drawing/2014/main" id="{06055D2B-6432-670C-44FD-68C15B222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20977">
            <a:off x="10119299" y="3429000"/>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60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52597" y="808592"/>
            <a:ext cx="2475674" cy="546754"/>
          </a:xfrm>
        </p:spPr>
        <p:txBody>
          <a:bodyPr>
            <a:normAutofit/>
          </a:bodyPr>
          <a:lstStyle/>
          <a:p>
            <a:pPr algn="l"/>
            <a:r>
              <a:rPr lang="el-GR" sz="2800" b="1" dirty="0"/>
              <a:t>Ποια εργαλεία; </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8" y="1382348"/>
            <a:ext cx="9783544" cy="476497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b="1" dirty="0"/>
              <a:t>Εργαλεία διαδικτυακής δικτύωσης: </a:t>
            </a:r>
            <a:r>
              <a:rPr lang="en-US" b="1" dirty="0"/>
              <a:t>: </a:t>
            </a:r>
          </a:p>
          <a:p>
            <a:pPr algn="l"/>
            <a:r>
              <a:rPr lang="el-GR" dirty="0"/>
              <a:t>Σε περίπτωση που το CareerBot μπορεί να εντοπίσει σχετικές καταχωρίσεις θέσεων εργασίας, οι χρήστες μπορούν στη συνέχεια να χρησιμοποιήσουν διαδικτυακά εργαλεία δικτύωσης για να συνδεθούν με υπεύθυνους προσλήψεων ή επαγγελματίες για να διευρύνουν το δίκτυο επαφών τους και να αυξήσουν τις πιθανότητες είτε να εξασφαλίσουν μια θέση εργασίας μέσω μιας αμοιβαίας σύνδεσης είτε να ακούσουν για μια κατάλληλη θέση μέσω μιας σύνδεσης. </a:t>
            </a:r>
          </a:p>
          <a:p>
            <a:pPr algn="l"/>
            <a:r>
              <a:rPr lang="el-GR" dirty="0"/>
              <a:t>Τα διαδικτυακά εργαλεία δικτύωσης μπορούν να αποβούν ευεργετικά για την επέκταση του δικτύου κάποιου και τον εντοπισμό νέων κενών θέσεων εργασίας στον εξειδικευμένο τομέα τους.</a:t>
            </a:r>
          </a:p>
          <a:p>
            <a:pPr algn="l"/>
            <a:r>
              <a:rPr lang="el-GR" b="1" dirty="0"/>
              <a:t>π.χ. </a:t>
            </a:r>
            <a:r>
              <a:rPr lang="el-GR" dirty="0"/>
              <a:t>το Linkedin που μπορεί να χρησιμοποιηθεί για να συνδεθεί με άλλους επαγγελματίες, να ενημερώνεται για τα νέα στον κόσμο της εργασίας, να υποβάλλει αιτήσεις για θέσεις εργασίας και να δημιουργήσει μια επαγγελματική ψηφιακή ταυτότητα.</a:t>
            </a:r>
          </a:p>
          <a:p>
            <a:pPr algn="l"/>
            <a:r>
              <a:rPr lang="en-US" b="1" dirty="0"/>
              <a:t>DigComp Area: </a:t>
            </a:r>
            <a:r>
              <a:rPr lang="el-GR" dirty="0"/>
              <a:t>Ασφάλεια, Πληροφορική και παιδεία δεδομένων, Επικοινωνία και συνεργασία</a:t>
            </a:r>
            <a:endParaRPr lang="en-US" dirty="0"/>
          </a:p>
          <a:p>
            <a:pPr algn="l"/>
            <a:endParaRPr lang="en-US" dirty="0"/>
          </a:p>
          <a:p>
            <a:pPr algn="l"/>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6">
            <a:extLst>
              <a:ext uri="{FF2B5EF4-FFF2-40B4-BE49-F238E27FC236}">
                <a16:creationId xmlns:a16="http://schemas.microsoft.com/office/drawing/2014/main" id="{9AC54A0F-F90B-43AC-6C8D-CA6E802B7A02}"/>
              </a:ext>
            </a:extLst>
          </p:cNvPr>
          <p:cNvPicPr>
            <a:picLocks noChangeAspect="1"/>
          </p:cNvPicPr>
          <p:nvPr/>
        </p:nvPicPr>
        <p:blipFill>
          <a:blip r:embed="rId5"/>
          <a:stretch>
            <a:fillRect/>
          </a:stretch>
        </p:blipFill>
        <p:spPr>
          <a:xfrm rot="666347">
            <a:off x="10421048" y="3733152"/>
            <a:ext cx="1492330" cy="1492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3052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b="1" dirty="0"/>
              <a:t>Χρήση αυτών των εργαλείων στη μεθοδολογία CareerBot:</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1560179"/>
            <a:ext cx="8924339" cy="45471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Ιστοσελίδες &amp; διαδικτυακές αξιολογήσεις: Με την κατανόηση των δεξιοτήτων και των ενδιαφερόντων τους, οι χρήστες μπορούν στη συνέχεια να κατευθύνουν πιο συγκεκριμένα ερωτήματα σχετικά με την εργασία στο CareerBot, για παράδειγμα αναζητώντας συγκεκριμένους τίτλους εργασίας σε αντίθεση με γενικούς τομείς.</a:t>
            </a:r>
            <a:endParaRPr lang="en-US" dirty="0"/>
          </a:p>
          <a:p>
            <a:pPr marL="342900" indent="-342900" algn="l">
              <a:buFont typeface="Wingdings" panose="05000000000000000000" pitchFamily="2" charset="2"/>
              <a:buChar char="§"/>
            </a:pPr>
            <a:r>
              <a:rPr lang="el-GR" dirty="0"/>
              <a:t>Βάσεις δεδομένων: Εάν ένας χρήστης ανακαλύψει μέσω του CareerBot ότι χρειάζεται επιμόρφωση για να εξελιχθεί στον τομέα εργασίας που προτιμά, βάσεις δεδομένων όπως το Qualifax μπορούν να είναι χρήσιμες για τον εντοπισμό ευκαιριών και την εξεύρεση ενός σχετικού μαθήματος.</a:t>
            </a:r>
            <a:endParaRPr lang="en-US" dirty="0"/>
          </a:p>
          <a:p>
            <a:pPr marL="342900" indent="-342900" algn="l">
              <a:buFont typeface="Wingdings" panose="05000000000000000000" pitchFamily="2" charset="2"/>
              <a:buChar char="§"/>
            </a:pPr>
            <a:r>
              <a:rPr lang="el-GR" dirty="0"/>
              <a:t>Ηλεκτρονικές υπηρεσίες χαρτοφυλακίου: Αφού μάθουν για τις απαραίτητες δεξιότητες που απαιτούνται για μια θέση εργασίας μέσω του CareerBot, οι αιτούντες εργασία μπορούν να χρησιμοποιήσουν το Europass για να προσαρμόσουν το βιογραφικό τους σημείωμα ώστε να αντικατοπτρίζει καλύτερα αυτές τις δεξιότητες και τα επιθυμητά χαρακτηριστικά.</a:t>
            </a: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6">
            <a:extLst>
              <a:ext uri="{FF2B5EF4-FFF2-40B4-BE49-F238E27FC236}">
                <a16:creationId xmlns:a16="http://schemas.microsoft.com/office/drawing/2014/main" id="{BFB2B788-DB95-FCDD-2491-D1D8F70491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5745" y="4530102"/>
            <a:ext cx="2198549" cy="123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7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92500"/>
          </a:bodyPr>
          <a:lstStyle/>
          <a:p>
            <a:pPr algn="l"/>
            <a:r>
              <a:rPr lang="el-GR" sz="2800" b="1" dirty="0"/>
              <a:t>Χρήση αυτών των εργαλείων σε μια μεθοδολογία CareerBot</a:t>
            </a:r>
            <a:r>
              <a:rPr lang="de-AT"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1662447"/>
            <a:ext cx="8924339" cy="41821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Εργαλεία προσβασιμότητας: Τα εργαλεία αυτά μπορούν να χρησιμοποιηθούν τόσο εντός όσο και εκτός της μεθοδολογίας CareerBot, καθώς διευκολύνουν την ισότητα και τη συμμετοχικότητα στη διαδικασία επαγγελματικού προσανατολισμού.</a:t>
            </a:r>
          </a:p>
          <a:p>
            <a:pPr marL="342900" indent="-342900" algn="l">
              <a:buFont typeface="Wingdings" panose="05000000000000000000" pitchFamily="2" charset="2"/>
              <a:buChar char="§"/>
            </a:pPr>
            <a:r>
              <a:rPr lang="el-GR" dirty="0"/>
              <a:t>Εργαλεία διαδικτυακής δικτύωσης: Οι χρήστες μπορούν τόσο να βρίσκουν θέσεις εργασίας όσο και σχετικές επαφές στον τομέα εργασίας που έχουν επιλέξει, χρησιμοποιώντας διαδικτυακά εργαλεία δικτύωσης όπως το LinkedIn. Εάν ένας χρήστης βρει μια θέση εργασίας μέσω του CareerBot, μπορεί να χρησιμοποιήσει το LinkedIn για να επικοινωνήσει με τον υπεύθυνο πρόσληψης ή να μάθει περισσότερα για την εταιρεία και τους υπαλλήλους της.</a:t>
            </a: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8" name="Picture 7">
            <a:extLst>
              <a:ext uri="{FF2B5EF4-FFF2-40B4-BE49-F238E27FC236}">
                <a16:creationId xmlns:a16="http://schemas.microsoft.com/office/drawing/2014/main" id="{CEF79EAF-0B86-CF58-ADEE-DD3B542BF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5745" y="4612825"/>
            <a:ext cx="2198549" cy="123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70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52597" y="927681"/>
            <a:ext cx="2567941" cy="546754"/>
          </a:xfrm>
        </p:spPr>
        <p:txBody>
          <a:bodyPr>
            <a:normAutofit/>
          </a:bodyPr>
          <a:lstStyle/>
          <a:p>
            <a:pPr algn="l"/>
            <a:r>
              <a:rPr lang="el-GR" sz="2800" b="1" dirty="0"/>
              <a:t>Άσκηση</a:t>
            </a:r>
            <a:r>
              <a:rPr lang="de-AT" sz="2800" b="1" dirty="0"/>
              <a:t>: </a:t>
            </a:r>
            <a:r>
              <a:rPr lang="de-AT" sz="2800" dirty="0"/>
              <a:t>Padlet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1560179"/>
            <a:ext cx="8924339" cy="448819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a:t>Αφιερώστε λίγο χρόνο για να παίξετε και να εξερευνήσετε τις ψηφιακές λύσεις που παρουσιάζονται σε αυτή την μαθησιακή ενότητα, μόνοι σας ή σε ζευγάρια.</a:t>
            </a:r>
          </a:p>
          <a:p>
            <a:pPr algn="l"/>
            <a:r>
              <a:rPr lang="el-GR" sz="2000" dirty="0"/>
              <a:t>Μπορείτε να εντοπίσετε κάποια εργαλεία που μπορεί να είναι χρήσιμα στις καθημερινές σας πρακτικές;</a:t>
            </a:r>
          </a:p>
          <a:p>
            <a:pPr algn="l"/>
            <a:r>
              <a:rPr lang="el-GR" sz="2000" dirty="0"/>
              <a:t>Μπορείτε να σκεφτείτε παραδείγματα από τη χώρα σας; Ακολουθήστε τον συνοδευτικό κωδικό QR ή κάντε κλικ στον σύνδεσμο ( https://padlet.com/bmunjobeuprojects/digital-solutions-local-and-eu-ud9zdu1orxq02q4t) στο Padlet όπου μπορείτε να μοιραστείτε τα δικά σας παραδείγματα και να μάθετε ο ένας από τον άλλο.</a:t>
            </a:r>
            <a:endParaRPr lang="en-US" sz="2000" b="1" dirty="0"/>
          </a:p>
          <a:p>
            <a:pPr algn="l"/>
            <a:r>
              <a:rPr lang="el-GR" sz="2000" b="1" dirty="0"/>
              <a:t>Αναστοχασμοί:</a:t>
            </a:r>
          </a:p>
          <a:p>
            <a:pPr marL="457200" indent="-457200" algn="l">
              <a:buAutoNum type="arabicPeriod"/>
            </a:pPr>
            <a:r>
              <a:rPr lang="el-GR" sz="2000" dirty="0"/>
              <a:t>Πόσο χρήσιμα μπορούν να είναι τα ψηφιακά εργαλεία στις δικές μου καθημερινές πρακτικές;</a:t>
            </a:r>
          </a:p>
          <a:p>
            <a:pPr marL="457200" indent="-457200" algn="l">
              <a:buAutoNum type="arabicPeriod"/>
            </a:pPr>
            <a:r>
              <a:rPr lang="el-GR" sz="2000" dirty="0"/>
              <a:t>Πώς θα μπορούσαν αυτά τα εργαλεία να ωφελήσουν τους πελάτες μου;</a:t>
            </a:r>
          </a:p>
          <a:p>
            <a:pPr marL="457200" indent="-457200" algn="l">
              <a:buAutoNum type="arabicPeriod"/>
            </a:pPr>
            <a:r>
              <a:rPr lang="el-GR" sz="2000" dirty="0"/>
              <a:t>Πόσο χρήσιμες είναι οι προτάσεις στο Padlet από τους συναδέλφους μου; Μπορώ να φανταστώ τον εαυτό μου να τις χρησιμοποιεί στις καθημερινές μου εργασιακές πρακτικές;</a:t>
            </a: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00149"/>
            <a:ext cx="11211507" cy="769441"/>
            <a:chOff x="797939" y="6100149"/>
            <a:chExt cx="11211507" cy="769441"/>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00149"/>
              <a:ext cx="904131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9" name="Picture 8" descr="A qr code with black squares&#10;&#10;Description automatically generated">
            <a:extLst>
              <a:ext uri="{FF2B5EF4-FFF2-40B4-BE49-F238E27FC236}">
                <a16:creationId xmlns:a16="http://schemas.microsoft.com/office/drawing/2014/main" id="{301ED043-7A91-7849-93E6-26095D991E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6796" y="3206070"/>
            <a:ext cx="2152650" cy="2152650"/>
          </a:xfrm>
          <a:prstGeom prst="rect">
            <a:avLst/>
          </a:prstGeom>
        </p:spPr>
      </p:pic>
      <p:sp>
        <p:nvSpPr>
          <p:cNvPr id="11" name="TextBox 10">
            <a:extLst>
              <a:ext uri="{FF2B5EF4-FFF2-40B4-BE49-F238E27FC236}">
                <a16:creationId xmlns:a16="http://schemas.microsoft.com/office/drawing/2014/main" id="{24AC6417-4C6F-DF0D-9D7A-A561A292DF97}"/>
              </a:ext>
            </a:extLst>
          </p:cNvPr>
          <p:cNvSpPr txBox="1"/>
          <p:nvPr/>
        </p:nvSpPr>
        <p:spPr>
          <a:xfrm>
            <a:off x="9856796" y="2871005"/>
            <a:ext cx="2152650" cy="369332"/>
          </a:xfrm>
          <a:prstGeom prst="rect">
            <a:avLst/>
          </a:prstGeom>
          <a:noFill/>
        </p:spPr>
        <p:txBody>
          <a:bodyPr wrap="square">
            <a:spAutoFit/>
          </a:bodyPr>
          <a:lstStyle/>
          <a:p>
            <a:pPr algn="ctr"/>
            <a: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ΣΚΆΝΑΡΕ ΜΕ</a:t>
            </a:r>
            <a:r>
              <a:rPr 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a:t>
            </a:r>
            <a:endPar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873900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b="1" dirty="0"/>
              <a:t>Μαθησιακή ενότητα 2</a:t>
            </a:r>
            <a:r>
              <a:rPr lang="de-AT" sz="2000" b="1" dirty="0"/>
              <a:t>: </a:t>
            </a:r>
            <a:r>
              <a:rPr lang="el-GR" sz="2000" dirty="0">
                <a:latin typeface="+mj-lt"/>
              </a:rPr>
              <a:t>Ευρωπαϊκές και τοπικές ψηφιακές λύσεις στο συγκεκριμένο πλαίσιο- Εξερεύνηση νέων εργαλείων. – Λίστα ελέγχου</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1662447"/>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7" name="Table 6">
            <a:extLst>
              <a:ext uri="{FF2B5EF4-FFF2-40B4-BE49-F238E27FC236}">
                <a16:creationId xmlns:a16="http://schemas.microsoft.com/office/drawing/2014/main" id="{38609EA5-4A59-7238-888D-F2F0EFB95F11}"/>
              </a:ext>
            </a:extLst>
          </p:cNvPr>
          <p:cNvGraphicFramePr>
            <a:graphicFrameLocks noGrp="1"/>
          </p:cNvGraphicFramePr>
          <p:nvPr>
            <p:extLst>
              <p:ext uri="{D42A27DB-BD31-4B8C-83A1-F6EECF244321}">
                <p14:modId xmlns:p14="http://schemas.microsoft.com/office/powerpoint/2010/main" val="68371273"/>
              </p:ext>
            </p:extLst>
          </p:nvPr>
        </p:nvGraphicFramePr>
        <p:xfrm>
          <a:off x="1250617" y="1121890"/>
          <a:ext cx="7905750" cy="4465194"/>
        </p:xfrm>
        <a:graphic>
          <a:graphicData uri="http://schemas.openxmlformats.org/drawingml/2006/table">
            <a:tbl>
              <a:tblPr firstRow="1" firstCol="1" bandRow="1"/>
              <a:tblGrid>
                <a:gridCol w="658031">
                  <a:extLst>
                    <a:ext uri="{9D8B030D-6E8A-4147-A177-3AD203B41FA5}">
                      <a16:colId xmlns:a16="http://schemas.microsoft.com/office/drawing/2014/main" val="1621192993"/>
                    </a:ext>
                  </a:extLst>
                </a:gridCol>
                <a:gridCol w="5315774">
                  <a:extLst>
                    <a:ext uri="{9D8B030D-6E8A-4147-A177-3AD203B41FA5}">
                      <a16:colId xmlns:a16="http://schemas.microsoft.com/office/drawing/2014/main" val="3826904243"/>
                    </a:ext>
                  </a:extLst>
                </a:gridCol>
                <a:gridCol w="1931945">
                  <a:extLst>
                    <a:ext uri="{9D8B030D-6E8A-4147-A177-3AD203B41FA5}">
                      <a16:colId xmlns:a16="http://schemas.microsoft.com/office/drawing/2014/main" val="1371133208"/>
                    </a:ext>
                  </a:extLst>
                </a:gridCol>
              </a:tblGrid>
              <a:tr h="1066537">
                <a:tc gridSpan="3">
                  <a:txBody>
                    <a:bodyPr/>
                    <a:lstStyle/>
                    <a:p>
                      <a:pPr algn="ctr">
                        <a:lnSpc>
                          <a:spcPct val="115000"/>
                        </a:lnSpc>
                        <a:spcAft>
                          <a:spcPts val="1000"/>
                        </a:spcAft>
                      </a:pPr>
                      <a:r>
                        <a:rPr lang="el-GR" sz="1400" b="1" dirty="0">
                          <a:effectLst/>
                          <a:latin typeface="Calibri" panose="020F0502020204030204" pitchFamily="34" charset="0"/>
                          <a:ea typeface="Calibri" panose="020F0502020204030204" pitchFamily="34" charset="0"/>
                        </a:rPr>
                        <a:t>Τι γνωρίζω σχετικά με το θέμα "Ευρωπαϊκές και τοπικές ψηφιακές λύσεις στο πλαίσιο, εξερεύνηση νέων εργαλείων</a:t>
                      </a:r>
                      <a:endParaRPr lang="en-IE" sz="1400" dirty="0">
                        <a:effectLst/>
                        <a:latin typeface="Calibri" panose="020F0502020204030204" pitchFamily="34" charset="0"/>
                        <a:ea typeface="Calibri" panose="020F0502020204030204" pitchFamily="34" charset="0"/>
                      </a:endParaRPr>
                    </a:p>
                  </a:txBody>
                  <a:tcPr marL="71024" marR="7102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373106829"/>
                  </a:ext>
                </a:extLst>
              </a:tr>
              <a:tr h="183773">
                <a:tc>
                  <a:txBody>
                    <a:bodyPr/>
                    <a:lstStyle/>
                    <a:p>
                      <a:pPr>
                        <a:lnSpc>
                          <a:spcPct val="115000"/>
                        </a:lnSpc>
                        <a:spcAft>
                          <a:spcPts val="1000"/>
                        </a:spcAft>
                      </a:pPr>
                      <a:r>
                        <a:rPr lang="en-GB" sz="1100" b="1">
                          <a:solidFill>
                            <a:srgbClr val="FFFFFF"/>
                          </a:solidFill>
                          <a:effectLst/>
                          <a:latin typeface="Calibri" panose="020F0502020204030204" pitchFamily="34" charset="0"/>
                          <a:ea typeface="Calibri" panose="020F0502020204030204" pitchFamily="34" charset="0"/>
                        </a:rPr>
                        <a:t>#</a:t>
                      </a:r>
                      <a:endParaRPr lang="en-IE" sz="1200">
                        <a:effectLst/>
                        <a:latin typeface="Calibri" panose="020F0502020204030204" pitchFamily="34" charset="0"/>
                        <a:ea typeface="Calibri" panose="020F0502020204030204" pitchFamily="34" charset="0"/>
                      </a:endParaRPr>
                    </a:p>
                  </a:txBody>
                  <a:tcPr marL="71024" marR="71024" marT="0" marB="0">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l-GR" sz="1200" b="1" dirty="0">
                          <a:solidFill>
                            <a:srgbClr val="FFFFFF"/>
                          </a:solidFill>
                          <a:effectLst/>
                          <a:latin typeface="Calibri" panose="020F0502020204030204" pitchFamily="34" charset="0"/>
                          <a:ea typeface="Calibri" panose="020F0502020204030204" pitchFamily="34" charset="0"/>
                        </a:rPr>
                        <a:t>Θέμα/Ερώτηση</a:t>
                      </a:r>
                      <a:endParaRPr lang="en-IE" sz="1400" dirty="0">
                        <a:effectLst/>
                        <a:latin typeface="Calibri" panose="020F0502020204030204" pitchFamily="34" charset="0"/>
                        <a:ea typeface="Calibri" panose="020F0502020204030204" pitchFamily="34" charset="0"/>
                      </a:endParaRPr>
                    </a:p>
                  </a:txBody>
                  <a:tcPr marL="71024" marR="71024"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100" b="1" dirty="0">
                          <a:solidFill>
                            <a:srgbClr val="FFFFFF"/>
                          </a:solidFill>
                          <a:effectLst/>
                          <a:latin typeface="Calibri" panose="020F0502020204030204" pitchFamily="34" charset="0"/>
                          <a:ea typeface="Calibri" panose="020F0502020204030204" pitchFamily="34" charset="0"/>
                        </a:rPr>
                        <a:t>    </a:t>
                      </a:r>
                      <a:r>
                        <a:rPr lang="el-GR" sz="1100" b="1" dirty="0">
                          <a:solidFill>
                            <a:srgbClr val="FFFFFF"/>
                          </a:solidFill>
                          <a:effectLst/>
                          <a:latin typeface="Calibri" panose="020F0502020204030204" pitchFamily="34" charset="0"/>
                          <a:ea typeface="Calibri" panose="020F0502020204030204" pitchFamily="34" charset="0"/>
                        </a:rPr>
                        <a:t>ΝΑΙ/ΟΧΙ</a:t>
                      </a:r>
                      <a:endParaRPr lang="en-IE" sz="1200" dirty="0">
                        <a:effectLst/>
                        <a:latin typeface="Calibri" panose="020F0502020204030204" pitchFamily="34" charset="0"/>
                        <a:ea typeface="Calibri" panose="020F0502020204030204" pitchFamily="34" charset="0"/>
                      </a:endParaRPr>
                    </a:p>
                  </a:txBody>
                  <a:tcPr marL="71024" marR="71024" marT="0" marB="0">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3020414669"/>
                  </a:ext>
                </a:extLst>
              </a:tr>
              <a:tr h="748340">
                <a:tc>
                  <a:txBody>
                    <a:bodyPr/>
                    <a:lstStyle/>
                    <a:p>
                      <a:pPr>
                        <a:lnSpc>
                          <a:spcPct val="115000"/>
                        </a:lnSpc>
                        <a:spcAft>
                          <a:spcPts val="1000"/>
                        </a:spcAft>
                      </a:pPr>
                      <a:r>
                        <a:rPr lang="en-GB" sz="1100">
                          <a:solidFill>
                            <a:srgbClr val="000000"/>
                          </a:solidFill>
                          <a:effectLst/>
                          <a:latin typeface="Calibri" panose="020F0502020204030204" pitchFamily="34" charset="0"/>
                          <a:ea typeface="Calibri" panose="020F0502020204030204" pitchFamily="34" charset="0"/>
                        </a:rPr>
                        <a:t>1.</a:t>
                      </a:r>
                      <a:endParaRPr lang="en-IE" sz="120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nSpc>
                          <a:spcPct val="115000"/>
                        </a:lnSpc>
                        <a:spcAft>
                          <a:spcPts val="1000"/>
                        </a:spcAft>
                      </a:pPr>
                      <a:r>
                        <a:rPr lang="el-GR" sz="1200" dirty="0">
                          <a:solidFill>
                            <a:srgbClr val="000000"/>
                          </a:solidFill>
                          <a:effectLst/>
                          <a:latin typeface="Calibri" panose="020F0502020204030204" pitchFamily="34" charset="0"/>
                          <a:ea typeface="Calibri" panose="020F0502020204030204" pitchFamily="34" charset="0"/>
                        </a:rPr>
                        <a:t>Γνωρίζω το σκεπτικό πίσω από την εντόπιση των ψηφιακών εργαλείων και πώς μπορούν να υποστηρίξουν τόσο τους επαγγελματίες όσο και τους αιτούντες εργασία ώστε να ενισχύσουν τις βασικές ψηφιακές τους ικανότητες.</a:t>
                      </a:r>
                      <a:endParaRPr lang="en-IE" sz="1400" dirty="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gn="ctr">
                        <a:lnSpc>
                          <a:spcPct val="115000"/>
                        </a:lnSpc>
                        <a:spcAft>
                          <a:spcPts val="1000"/>
                        </a:spcAft>
                      </a:pPr>
                      <a:endParaRPr lang="en-IE" sz="1200" dirty="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extLst>
                  <a:ext uri="{0D108BD9-81ED-4DB2-BD59-A6C34878D82A}">
                    <a16:rowId xmlns:a16="http://schemas.microsoft.com/office/drawing/2014/main" val="86891385"/>
                  </a:ext>
                </a:extLst>
              </a:tr>
              <a:tr h="558472">
                <a:tc>
                  <a:txBody>
                    <a:bodyPr/>
                    <a:lstStyle/>
                    <a:p>
                      <a:pPr>
                        <a:lnSpc>
                          <a:spcPct val="115000"/>
                        </a:lnSpc>
                        <a:spcAft>
                          <a:spcPts val="1000"/>
                        </a:spcAft>
                      </a:pPr>
                      <a:r>
                        <a:rPr lang="en-GB" sz="1100">
                          <a:solidFill>
                            <a:srgbClr val="000000"/>
                          </a:solidFill>
                          <a:effectLst/>
                          <a:latin typeface="Calibri" panose="020F0502020204030204" pitchFamily="34" charset="0"/>
                          <a:ea typeface="Calibri" panose="020F0502020204030204" pitchFamily="34" charset="0"/>
                        </a:rPr>
                        <a:t>2.</a:t>
                      </a:r>
                      <a:endParaRPr lang="en-IE" sz="120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nSpc>
                          <a:spcPct val="115000"/>
                        </a:lnSpc>
                        <a:spcAft>
                          <a:spcPts val="1000"/>
                        </a:spcAft>
                      </a:pPr>
                      <a:r>
                        <a:rPr lang="el-GR" sz="1200" dirty="0">
                          <a:solidFill>
                            <a:srgbClr val="000000"/>
                          </a:solidFill>
                          <a:effectLst/>
                          <a:latin typeface="Calibri" panose="020F0502020204030204" pitchFamily="34" charset="0"/>
                          <a:ea typeface="Calibri" panose="020F0502020204030204" pitchFamily="34" charset="0"/>
                        </a:rPr>
                        <a:t>Γνωρίζω πώς να εφαρμόζω ιστότοπους και αξιολογήσεις σε μια μεθοδολογία CareerBot.</a:t>
                      </a:r>
                      <a:endParaRPr lang="en-IE" sz="1400" dirty="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rPr>
                        <a:t> </a:t>
                      </a:r>
                      <a:endParaRPr lang="en-IE" sz="120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extLst>
                  <a:ext uri="{0D108BD9-81ED-4DB2-BD59-A6C34878D82A}">
                    <a16:rowId xmlns:a16="http://schemas.microsoft.com/office/drawing/2014/main" val="548528638"/>
                  </a:ext>
                </a:extLst>
              </a:tr>
              <a:tr h="368603">
                <a:tc>
                  <a:txBody>
                    <a:bodyPr/>
                    <a:lstStyle/>
                    <a:p>
                      <a:pPr>
                        <a:lnSpc>
                          <a:spcPct val="115000"/>
                        </a:lnSpc>
                        <a:spcAft>
                          <a:spcPts val="1000"/>
                        </a:spcAft>
                      </a:pPr>
                      <a:r>
                        <a:rPr lang="en-GB" sz="1100">
                          <a:solidFill>
                            <a:srgbClr val="000000"/>
                          </a:solidFill>
                          <a:effectLst/>
                          <a:latin typeface="Calibri" panose="020F0502020204030204" pitchFamily="34" charset="0"/>
                          <a:ea typeface="Calibri" panose="020F0502020204030204" pitchFamily="34" charset="0"/>
                        </a:rPr>
                        <a:t>3.</a:t>
                      </a:r>
                      <a:endParaRPr lang="en-IE" sz="120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nSpc>
                          <a:spcPct val="115000"/>
                        </a:lnSpc>
                        <a:spcAft>
                          <a:spcPts val="1000"/>
                        </a:spcAft>
                      </a:pPr>
                      <a:r>
                        <a:rPr lang="el-GR" sz="1200" dirty="0">
                          <a:solidFill>
                            <a:srgbClr val="000000"/>
                          </a:solidFill>
                          <a:effectLst/>
                          <a:latin typeface="Calibri" panose="020F0502020204030204" pitchFamily="34" charset="0"/>
                          <a:ea typeface="Calibri" panose="020F0502020204030204" pitchFamily="34" charset="0"/>
                        </a:rPr>
                        <a:t>Γνωρίζω πώς να εφαρμόζω βάσεις δεδομένων σε μια μεθοδολογία CareerBot</a:t>
                      </a:r>
                      <a:endParaRPr lang="en-IE" sz="1400" dirty="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rPr>
                        <a:t> </a:t>
                      </a:r>
                      <a:endParaRPr lang="en-IE" sz="120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extLst>
                  <a:ext uri="{0D108BD9-81ED-4DB2-BD59-A6C34878D82A}">
                    <a16:rowId xmlns:a16="http://schemas.microsoft.com/office/drawing/2014/main" val="140090001"/>
                  </a:ext>
                </a:extLst>
              </a:tr>
              <a:tr h="378991">
                <a:tc>
                  <a:txBody>
                    <a:bodyPr/>
                    <a:lstStyle/>
                    <a:p>
                      <a:pPr>
                        <a:lnSpc>
                          <a:spcPct val="115000"/>
                        </a:lnSpc>
                        <a:spcAft>
                          <a:spcPts val="1000"/>
                        </a:spcAft>
                      </a:pPr>
                      <a:r>
                        <a:rPr lang="en-GB" sz="1100">
                          <a:solidFill>
                            <a:srgbClr val="000000"/>
                          </a:solidFill>
                          <a:effectLst/>
                          <a:latin typeface="Calibri" panose="020F0502020204030204" pitchFamily="34" charset="0"/>
                          <a:ea typeface="Calibri" panose="020F0502020204030204" pitchFamily="34" charset="0"/>
                        </a:rPr>
                        <a:t>4.</a:t>
                      </a:r>
                      <a:endParaRPr lang="en-IE" sz="120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nSpc>
                          <a:spcPct val="115000"/>
                        </a:lnSpc>
                        <a:spcAft>
                          <a:spcPts val="1000"/>
                        </a:spcAft>
                      </a:pPr>
                      <a:r>
                        <a:rPr lang="el-GR" sz="1200" dirty="0">
                          <a:solidFill>
                            <a:srgbClr val="000000"/>
                          </a:solidFill>
                          <a:effectLst/>
                          <a:latin typeface="Calibri" panose="020F0502020204030204" pitchFamily="34" charset="0"/>
                          <a:ea typeface="Calibri" panose="020F0502020204030204" pitchFamily="34" charset="0"/>
                        </a:rPr>
                        <a:t>Γνωρίζω πώς να εφαρμόζω υπηρεσίες χαρτοφυλακίου σταδιοδρομίας σε μια μεθοδολογία CareerBot</a:t>
                      </a:r>
                      <a:endParaRPr lang="en-IE" sz="1400" dirty="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rPr>
                        <a:t> </a:t>
                      </a:r>
                      <a:endParaRPr lang="en-IE" sz="120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extLst>
                  <a:ext uri="{0D108BD9-81ED-4DB2-BD59-A6C34878D82A}">
                    <a16:rowId xmlns:a16="http://schemas.microsoft.com/office/drawing/2014/main" val="3688774061"/>
                  </a:ext>
                </a:extLst>
              </a:tr>
              <a:tr h="558472">
                <a:tc>
                  <a:txBody>
                    <a:bodyPr/>
                    <a:lstStyle/>
                    <a:p>
                      <a:pPr>
                        <a:lnSpc>
                          <a:spcPct val="115000"/>
                        </a:lnSpc>
                        <a:spcAft>
                          <a:spcPts val="1000"/>
                        </a:spcAft>
                      </a:pPr>
                      <a:r>
                        <a:rPr lang="en-GB" sz="1100">
                          <a:solidFill>
                            <a:srgbClr val="000000"/>
                          </a:solidFill>
                          <a:effectLst/>
                          <a:latin typeface="Calibri" panose="020F0502020204030204" pitchFamily="34" charset="0"/>
                          <a:ea typeface="Calibri" panose="020F0502020204030204" pitchFamily="34" charset="0"/>
                        </a:rPr>
                        <a:t>5</a:t>
                      </a:r>
                      <a:endParaRPr lang="en-IE" sz="120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nSpc>
                          <a:spcPct val="115000"/>
                        </a:lnSpc>
                        <a:spcAft>
                          <a:spcPts val="1000"/>
                        </a:spcAft>
                      </a:pPr>
                      <a:r>
                        <a:rPr lang="el-GR" sz="1200" dirty="0">
                          <a:solidFill>
                            <a:srgbClr val="000000"/>
                          </a:solidFill>
                          <a:effectLst/>
                          <a:latin typeface="Calibri" panose="020F0502020204030204" pitchFamily="34" charset="0"/>
                          <a:ea typeface="Calibri" panose="020F0502020204030204" pitchFamily="34" charset="0"/>
                        </a:rPr>
                        <a:t>Γνωρίζω πώς να εφαρμόζω εργαλεία διαδικτυακής δικτύωσης σε μια μεθοδολογία CareerBot</a:t>
                      </a:r>
                      <a:endParaRPr lang="en-IE" sz="1400" dirty="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rPr>
                        <a:t> </a:t>
                      </a:r>
                      <a:endParaRPr lang="en-IE" sz="120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extLst>
                  <a:ext uri="{0D108BD9-81ED-4DB2-BD59-A6C34878D82A}">
                    <a16:rowId xmlns:a16="http://schemas.microsoft.com/office/drawing/2014/main" val="212609252"/>
                  </a:ext>
                </a:extLst>
              </a:tr>
              <a:tr h="558472">
                <a:tc>
                  <a:txBody>
                    <a:bodyPr/>
                    <a:lstStyle/>
                    <a:p>
                      <a:pPr>
                        <a:lnSpc>
                          <a:spcPct val="115000"/>
                        </a:lnSpc>
                        <a:spcAft>
                          <a:spcPts val="1000"/>
                        </a:spcAft>
                      </a:pPr>
                      <a:r>
                        <a:rPr lang="en-GB" sz="1100">
                          <a:solidFill>
                            <a:srgbClr val="000000"/>
                          </a:solidFill>
                          <a:effectLst/>
                          <a:latin typeface="Calibri" panose="020F0502020204030204" pitchFamily="34" charset="0"/>
                          <a:ea typeface="Calibri" panose="020F0502020204030204" pitchFamily="34" charset="0"/>
                        </a:rPr>
                        <a:t>6</a:t>
                      </a:r>
                      <a:endParaRPr lang="en-IE" sz="120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FFFFFF"/>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nSpc>
                          <a:spcPct val="115000"/>
                        </a:lnSpc>
                        <a:spcAft>
                          <a:spcPts val="1000"/>
                        </a:spcAft>
                      </a:pPr>
                      <a:r>
                        <a:rPr lang="el-GR" sz="1200" dirty="0">
                          <a:solidFill>
                            <a:srgbClr val="000000"/>
                          </a:solidFill>
                          <a:effectLst/>
                          <a:latin typeface="Calibri" panose="020F0502020204030204" pitchFamily="34" charset="0"/>
                          <a:ea typeface="Calibri" panose="020F0502020204030204" pitchFamily="34" charset="0"/>
                        </a:rPr>
                        <a:t>Γνωρίζω άλλα ψηφιακά εργαλεία μέσω της ενασχόλησής μου με το Padlet και νιώθω αυτοπεποίθηση να τα εξερευνήσω.</a:t>
                      </a:r>
                      <a:endParaRPr lang="en-IE" sz="1400" dirty="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rPr>
                        <a:t> </a:t>
                      </a:r>
                      <a:endParaRPr lang="en-IE" sz="1200" dirty="0">
                        <a:effectLst/>
                        <a:latin typeface="Calibri" panose="020F0502020204030204" pitchFamily="34" charset="0"/>
                        <a:ea typeface="Calibri" panose="020F0502020204030204" pitchFamily="34" charset="0"/>
                      </a:endParaRPr>
                    </a:p>
                  </a:txBody>
                  <a:tcPr marL="71024" marR="71024" marT="0" marB="0" anchor="ctr">
                    <a:lnL w="12700" cap="flat" cmpd="sng" algn="ctr">
                      <a:solidFill>
                        <a:srgbClr val="C2D6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BF1DD"/>
                    </a:solidFill>
                  </a:tcPr>
                </a:tc>
                <a:extLst>
                  <a:ext uri="{0D108BD9-81ED-4DB2-BD59-A6C34878D82A}">
                    <a16:rowId xmlns:a16="http://schemas.microsoft.com/office/drawing/2014/main" val="1618965729"/>
                  </a:ext>
                </a:extLst>
              </a:tr>
            </a:tbl>
          </a:graphicData>
        </a:graphic>
      </p:graphicFrame>
    </p:spTree>
    <p:extLst>
      <p:ext uri="{BB962C8B-B14F-4D97-AF65-F5344CB8AC3E}">
        <p14:creationId xmlns:p14="http://schemas.microsoft.com/office/powerpoint/2010/main" val="2708590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3600" dirty="0"/>
              <a:t>Πηγές για ενότητα 4 – Μαθησιακή ενότητα 2</a:t>
            </a:r>
            <a:r>
              <a:rPr lang="en-IE" sz="3600" dirty="0"/>
              <a:t>: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Το παρακάτω εκπαιδευτικό υλικό παρέχεται</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1860979"/>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Ενότητα 4 – Μαθησιακή ενότητα 2</a:t>
            </a:r>
            <a:r>
              <a:rPr lang="en-IE" dirty="0"/>
              <a:t>-01 – </a:t>
            </a:r>
            <a:r>
              <a:rPr lang="el-GR" dirty="0"/>
              <a:t>Παρουσίαση </a:t>
            </a:r>
            <a:r>
              <a:rPr lang="en-US" dirty="0"/>
              <a:t>power point </a:t>
            </a:r>
            <a:r>
              <a:rPr lang="el-GR" dirty="0"/>
              <a:t>και αρχείο </a:t>
            </a:r>
            <a:r>
              <a:rPr lang="en-US" dirty="0"/>
              <a:t>word</a:t>
            </a:r>
            <a:r>
              <a:rPr lang="el-GR" dirty="0"/>
              <a:t> ενότητας 4</a:t>
            </a:r>
            <a:endParaRPr lang="en-IE" dirty="0"/>
          </a:p>
          <a:p>
            <a:pPr marL="342900" indent="-342900" algn="l">
              <a:buFont typeface="Wingdings" panose="05000000000000000000" pitchFamily="2" charset="2"/>
              <a:buChar char="§"/>
            </a:pPr>
            <a:r>
              <a:rPr lang="el-GR" dirty="0"/>
              <a:t>Ενότητα 4 – Μαθησιακή ενότητα 2 </a:t>
            </a:r>
            <a:r>
              <a:rPr lang="en-IE" dirty="0"/>
              <a:t>-02 – Vuorinen, R., Kettunen, J., Villalba-Garcia, E., and Harrison, C. (2021) ‘Identifying standards for career professionalism’. In: Cedefop (eds) DIGITAL TRANSITIONS IN LIFELONG GUIDANCE: RETHINKING CAREERS PRACTITIONER PROFESSIONALISM: A CareersNet expert collection </a:t>
            </a:r>
          </a:p>
          <a:p>
            <a:pPr marL="342900" indent="-342900" algn="l">
              <a:buFont typeface="Wingdings" panose="05000000000000000000" pitchFamily="2" charset="2"/>
              <a:buChar char="§"/>
            </a:pPr>
            <a:r>
              <a:rPr lang="el-GR" dirty="0"/>
              <a:t>Ενότητα 4 – Μαθησιακή ενότητα 2 </a:t>
            </a:r>
            <a:r>
              <a:rPr lang="en-IE" dirty="0"/>
              <a:t>-03 – Padlet</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92670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3600" dirty="0"/>
              <a:t>Πηγές για ενότητα 4 –Μαθησιακή ενότητα 2</a:t>
            </a:r>
            <a:r>
              <a:rPr lang="en-IE" sz="3600" dirty="0"/>
              <a:t>: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b="1" dirty="0"/>
              <a:t>Link Collection:</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792014"/>
            <a:ext cx="8924339" cy="398359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dirty="0"/>
              <a:t>Next Move Interest Profiler (</a:t>
            </a:r>
            <a:r>
              <a:rPr lang="en-US" dirty="0">
                <a:hlinkClick r:id="rId3"/>
              </a:rPr>
              <a:t>https://www.mynextmove.org/explore/ip</a:t>
            </a:r>
            <a:r>
              <a:rPr lang="en-US" dirty="0"/>
              <a:t>)</a:t>
            </a:r>
          </a:p>
          <a:p>
            <a:pPr marL="342900" indent="-342900" algn="l">
              <a:buFont typeface="Wingdings" panose="05000000000000000000" pitchFamily="2" charset="2"/>
              <a:buChar char="§"/>
            </a:pPr>
            <a:r>
              <a:rPr lang="en-US" dirty="0"/>
              <a:t>UK National Career Services’s Skills Assessment (https://nationalcareers.service.gov.uk/skills-assessment) </a:t>
            </a:r>
          </a:p>
          <a:p>
            <a:pPr marL="342900" indent="-342900" algn="l">
              <a:buFont typeface="Wingdings" panose="05000000000000000000" pitchFamily="2" charset="2"/>
              <a:buChar char="§"/>
            </a:pPr>
            <a:r>
              <a:rPr lang="en-US" dirty="0"/>
              <a:t>The Open Colleges Career Quiz (https://www.opencolleges.edu.au/pages/career-quiz)</a:t>
            </a:r>
          </a:p>
          <a:p>
            <a:pPr marL="342900" indent="-342900" algn="l">
              <a:buFont typeface="Wingdings" panose="05000000000000000000" pitchFamily="2" charset="2"/>
              <a:buChar char="§"/>
            </a:pPr>
            <a:r>
              <a:rPr lang="en-IE" dirty="0"/>
              <a:t>Qualifax (</a:t>
            </a:r>
            <a:r>
              <a:rPr lang="en-IE" dirty="0">
                <a:hlinkClick r:id="rId4"/>
              </a:rPr>
              <a:t>https://www.qualifax.ie/courses</a:t>
            </a:r>
            <a:r>
              <a:rPr lang="en-IE" dirty="0"/>
              <a:t> ) </a:t>
            </a:r>
            <a:endParaRPr lang="en-US" dirty="0"/>
          </a:p>
          <a:p>
            <a:pPr marL="342900" indent="-342900" algn="l">
              <a:buFont typeface="Wingdings" panose="05000000000000000000" pitchFamily="2" charset="2"/>
              <a:buChar char="§"/>
            </a:pPr>
            <a:r>
              <a:rPr lang="en-IE" dirty="0"/>
              <a:t>Europass (</a:t>
            </a:r>
            <a:r>
              <a:rPr lang="en-IE" dirty="0">
                <a:hlinkClick r:id="rId5"/>
              </a:rPr>
              <a:t>https://europa.eu/europass/en</a:t>
            </a:r>
            <a:r>
              <a:rPr lang="en-IE" dirty="0"/>
              <a:t>)</a:t>
            </a:r>
            <a:endParaRPr lang="en-US" dirty="0"/>
          </a:p>
          <a:p>
            <a:pPr marL="342900" indent="-342900" algn="l">
              <a:buFont typeface="Wingdings" panose="05000000000000000000" pitchFamily="2" charset="2"/>
              <a:buChar char="§"/>
            </a:pPr>
            <a:r>
              <a:rPr lang="en-US" dirty="0"/>
              <a:t>NALA Plain English Service (</a:t>
            </a:r>
            <a:r>
              <a:rPr lang="en-US" dirty="0">
                <a:hlinkClick r:id="rId6"/>
              </a:rPr>
              <a:t>https://www.nala.ie/plain-english/</a:t>
            </a:r>
            <a:r>
              <a:rPr lang="en-US" dirty="0"/>
              <a:t>)</a:t>
            </a:r>
          </a:p>
          <a:p>
            <a:pPr marL="342900" indent="-342900" algn="l">
              <a:buFont typeface="Wingdings" panose="05000000000000000000" pitchFamily="2" charset="2"/>
              <a:buChar char="§"/>
            </a:pPr>
            <a:r>
              <a:rPr lang="en-US" dirty="0"/>
              <a:t>Recite Me (</a:t>
            </a:r>
            <a:r>
              <a:rPr lang="en-US" dirty="0">
                <a:hlinkClick r:id="rId7"/>
              </a:rPr>
              <a:t>https://reciteme.com/</a:t>
            </a:r>
            <a:r>
              <a:rPr lang="en-US" dirty="0"/>
              <a:t>)</a:t>
            </a:r>
          </a:p>
          <a:p>
            <a:pPr marL="342900" indent="-342900" algn="l">
              <a:buFont typeface="Wingdings" panose="05000000000000000000" pitchFamily="2" charset="2"/>
              <a:buChar char="§"/>
            </a:pPr>
            <a:r>
              <a:rPr lang="en-US" dirty="0"/>
              <a:t>LinkedIn (</a:t>
            </a:r>
            <a:r>
              <a:rPr lang="en-US" dirty="0">
                <a:hlinkClick r:id="rId8"/>
              </a:rPr>
              <a:t>https://www.linkedin.com/</a:t>
            </a:r>
            <a:r>
              <a:rPr lang="en-US" dirty="0"/>
              <a:t>)</a:t>
            </a:r>
          </a:p>
          <a:p>
            <a:pPr marL="342900" indent="-342900" algn="l">
              <a:buFont typeface="Wingdings" panose="05000000000000000000" pitchFamily="2" charset="2"/>
              <a:buChar char="§"/>
            </a:pPr>
            <a:r>
              <a:rPr lang="el-GR" dirty="0"/>
              <a:t>Grow Με το Google Interview Warm-Up αυτό το διαδικτυακό εργαλείο προσομοιώνει μια συνέντευξη για δουλειά σε πολλούς τομείς καριέρας και διαθέτει επίσης μια πιο γενική επιλογή. Αυτό μπορεί να χρησιμοποιηθεί για την προετοιμασία των ατόμων που αναζητούν εργασία για συνεντεύξεις και να τους επιτρέψει να εξασκηθούν στις απαντήσεις τους εκτός πλαισίου επαγγελματικού προσανατολισμού</a:t>
            </a:r>
            <a:r>
              <a:rPr lang="en-US" dirty="0"/>
              <a:t>. (</a:t>
            </a:r>
            <a:r>
              <a:rPr lang="en-US" dirty="0">
                <a:hlinkClick r:id="rId9"/>
              </a:rPr>
              <a:t>https://grow.google/certificates/interview-warmup/</a:t>
            </a:r>
            <a:r>
              <a:rPr lang="en-US" dirty="0"/>
              <a:t>)</a:t>
            </a:r>
          </a:p>
          <a:p>
            <a:pPr marL="342900" indent="-342900" algn="l">
              <a:buFont typeface="Wingdings" panose="05000000000000000000" pitchFamily="2" charset="2"/>
              <a:buChar char="§"/>
            </a:pPr>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16592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52" y="22360"/>
            <a:ext cx="8924337" cy="613068"/>
          </a:xfrm>
        </p:spPr>
        <p:txBody>
          <a:bodyPr>
            <a:noAutofit/>
          </a:bodyPr>
          <a:lstStyle/>
          <a:p>
            <a:pPr algn="l"/>
            <a:r>
              <a:rPr lang="el-GR" sz="4000" dirty="0"/>
              <a:t>Μαθησιακή ενότητα 1</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709705" y="1151667"/>
            <a:ext cx="9218417" cy="2751493"/>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l-GR" sz="5400" b="1" dirty="0">
                <a:latin typeface="+mj-lt"/>
              </a:rPr>
              <a:t>Ας ανακαλύψουμε την μαθησιακή ενότητα 1</a:t>
            </a:r>
            <a:r>
              <a:rPr lang="de-AT" sz="5400" dirty="0">
                <a:latin typeface="+mj-lt"/>
              </a:rPr>
              <a:t>:</a:t>
            </a:r>
          </a:p>
          <a:p>
            <a:r>
              <a:rPr lang="el-GR" sz="5400" dirty="0">
                <a:latin typeface="+mj-lt"/>
              </a:rPr>
              <a:t>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680878" y="3946728"/>
            <a:ext cx="9276069" cy="1630554"/>
          </a:xfrm>
        </p:spPr>
        <p:txBody>
          <a:bodyPr>
            <a:normAutofit lnSpcReduction="10000"/>
          </a:bodyPr>
          <a:lstStyle/>
          <a:p>
            <a:endParaRPr lang="de-AT" sz="2800" dirty="0"/>
          </a:p>
          <a:p>
            <a:r>
              <a:rPr lang="el-GR" sz="2800" dirty="0"/>
              <a:t>Για να μάθετε περισσότερα σχετικά με την ενσωμάτωση ψηφιακών λύσεων στη διαδικασία επαγγελματικού προσανατολισμού</a:t>
            </a:r>
            <a:endParaRPr lang="de-AT" sz="2800" dirty="0"/>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184787"/>
            <a:ext cx="11211507" cy="600164"/>
            <a:chOff x="797939" y="6184787"/>
            <a:chExt cx="11211507" cy="600164"/>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1028"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10EE3935-393F-C8FD-C163-727E21D8D4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3360" y="2040642"/>
            <a:ext cx="1906086" cy="1906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76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3867150" y="315860"/>
            <a:ext cx="6280627" cy="613068"/>
          </a:xfrm>
        </p:spPr>
        <p:txBody>
          <a:bodyPr>
            <a:noAutofit/>
          </a:bodyPr>
          <a:lstStyle/>
          <a:p>
            <a:pPr algn="l"/>
            <a:r>
              <a:rPr lang="el-GR" sz="3600" dirty="0"/>
              <a:t>Ας παραμείνουμε συνδεδεμένοι! </a:t>
            </a:r>
            <a:endParaRPr lang="en-IE" sz="36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el-GR" sz="2000" dirty="0">
                <a:latin typeface="+mj-lt"/>
              </a:rPr>
              <a:t>Ιστοσελίδα</a:t>
            </a:r>
            <a:r>
              <a:rPr lang="de-AT" sz="2000" dirty="0">
                <a:latin typeface="+mj-lt"/>
              </a:rPr>
              <a:t>: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el-GR" sz="2000" dirty="0">
                <a:latin typeface="+mj-lt"/>
              </a:rPr>
              <a:t>Βίντεο</a:t>
            </a:r>
            <a:r>
              <a:rPr lang="de-AT" sz="2000" dirty="0">
                <a:latin typeface="+mj-lt"/>
              </a:rPr>
              <a:t>: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el-GR" sz="2000" dirty="0">
                <a:latin typeface="+mj-lt"/>
              </a:rPr>
              <a:t>Εκπαίδευση μέσω διαδικτύου</a:t>
            </a:r>
            <a:r>
              <a:rPr lang="de-AT" sz="2000" dirty="0">
                <a:latin typeface="+mj-lt"/>
              </a:rPr>
              <a:t>: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307015" y="5950657"/>
            <a:ext cx="2030665"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18046" y="5873713"/>
            <a:ext cx="5467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000" b="0" i="0" u="none" strike="noStrike" cap="none" normalizeH="0" baseline="0" dirty="0">
              <a:ln>
                <a:noFill/>
              </a:ln>
              <a:solidFill>
                <a:schemeClr val="tx1"/>
              </a:solidFill>
              <a:effectLst/>
              <a:latin typeface="Arial" panose="020B0604020202020204" pitchFamily="34" charset="0"/>
            </a:endParaRPr>
          </a:p>
        </p:txBody>
      </p: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269637" y="-129921"/>
            <a:ext cx="3740150" cy="6526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 based Career Guidance</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ΕΠΙΚΕΦΑΛΗΣ ΚΑΙ ΣΥΝΤΟΝΙΣΤΗΣ ΕΡΓΟΥ </a:t>
            </a:r>
            <a:endParaRPr lang="en-GB" sz="1100" cap="all" dirty="0"/>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ΔΙΑΡΚΕΙΑ ΠΡΟΓΡΑΜΜΑΤΟΣ</a:t>
            </a:r>
            <a:endParaRPr lang="en-GB" sz="1100" cap="all" dirty="0"/>
          </a:p>
          <a:p>
            <a:pPr marL="0" indent="0">
              <a:lnSpc>
                <a:spcPct val="100000"/>
              </a:lnSpc>
              <a:spcBef>
                <a:spcPts val="300"/>
              </a:spcBef>
              <a:buFont typeface="Arial" panose="020B0604020202020204" pitchFamily="34" charset="0"/>
              <a:buNone/>
            </a:pPr>
            <a:r>
              <a:rPr lang="en-GB" sz="1100" dirty="0"/>
              <a:t>November 2021 to August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l-GR" sz="1100" cap="all" dirty="0"/>
              <a:t>ΠΡΌΓΡΑΜΜΑ</a:t>
            </a:r>
            <a:endParaRPr lang="en-GB" sz="1100" cap="all" dirty="0"/>
          </a:p>
          <a:p>
            <a:pPr marL="0" indent="0">
              <a:lnSpc>
                <a:spcPct val="100000"/>
              </a:lnSpc>
              <a:spcBef>
                <a:spcPts val="300"/>
              </a:spcBef>
              <a:buFont typeface="Arial" panose="020B0604020202020204" pitchFamily="34" charset="0"/>
              <a:buNone/>
            </a:pPr>
            <a:r>
              <a:rPr lang="en-GB" sz="1100" dirty="0"/>
              <a:t>Erasmus+ Strategic Partnership</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dirty="0"/>
              <a:t>ΙΣΤΟΣΕΛΙΔΑ</a:t>
            </a:r>
            <a:endParaRPr lang="en-GB" sz="1100" dirty="0"/>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ΕΠΙΚΟΙΝΩΝΙΑ</a:t>
            </a:r>
            <a:endParaRPr lang="en-GB" sz="1100" cap="all" dirty="0"/>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l-GR" sz="1100" dirty="0"/>
              <a:t>ΣΥΝΕΤΑΙΡΟΙ</a:t>
            </a:r>
            <a:endParaRPr lang="en-US" sz="1100" dirty="0"/>
          </a:p>
          <a:p>
            <a:pPr marL="0" indent="0" algn="l">
              <a:buNone/>
            </a:pPr>
            <a:r>
              <a:rPr lang="de-AT" sz="1100" b="0" i="0" u="sng" strike="noStrike" dirty="0">
                <a:effectLst/>
                <a:hlinkClick r:id="rId8">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9">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de-AT" sz="1100" b="0" i="0" u="sng" strike="noStrike" dirty="0" err="1">
                <a:effectLst/>
                <a:hlinkClick r:id="rId10">
                  <a:extLst>
                    <a:ext uri="{A12FA001-AC4F-418D-AE19-62706E023703}">
                      <ahyp:hlinkClr xmlns:ahyp="http://schemas.microsoft.com/office/drawing/2018/hyperlinkcolor" val="tx"/>
                    </a:ext>
                  </a:extLst>
                </a:hlinkClick>
              </a:rPr>
              <a:t>Synergasia</a:t>
            </a:r>
            <a:r>
              <a:rPr lang="de-AT" sz="1100" b="0" i="0" u="sng" strike="noStrike" dirty="0">
                <a:effectLst/>
                <a:hlinkClick r:id="rId10">
                  <a:extLst>
                    <a:ext uri="{A12FA001-AC4F-418D-AE19-62706E023703}">
                      <ahyp:hlinkClr xmlns:ahyp="http://schemas.microsoft.com/office/drawing/2018/hyperlinkcolor" val="tx"/>
                    </a:ext>
                  </a:extLst>
                </a:hlinkClick>
              </a:rPr>
              <a:t> </a:t>
            </a:r>
            <a:r>
              <a:rPr lang="de-AT" sz="1100" b="0" i="0" u="sng" strike="noStrike" dirty="0" err="1">
                <a:effectLst/>
                <a:hlinkClick r:id="rId10">
                  <a:extLst>
                    <a:ext uri="{A12FA001-AC4F-418D-AE19-62706E023703}">
                      <ahyp:hlinkClr xmlns:ahyp="http://schemas.microsoft.com/office/drawing/2018/hyperlinkcolor" val="tx"/>
                    </a:ext>
                  </a:extLst>
                </a:hlinkClick>
              </a:rPr>
              <a:t>Enegon</a:t>
            </a:r>
            <a:r>
              <a:rPr lang="de-AT" sz="1100" b="0" i="0" u="sng" strike="noStrike" dirty="0">
                <a:effectLst/>
                <a:hlinkClick r:id="rId10">
                  <a:extLst>
                    <a:ext uri="{A12FA001-AC4F-418D-AE19-62706E023703}">
                      <ahyp:hlinkClr xmlns:ahyp="http://schemas.microsoft.com/office/drawing/2018/hyperlinkcolor" val="tx"/>
                    </a:ext>
                  </a:extLst>
                </a:hlinkClick>
              </a:rPr>
              <a:t> </a:t>
            </a:r>
            <a:r>
              <a:rPr lang="de-AT" sz="1100" b="0" i="0" u="sng" strike="noStrike" dirty="0" err="1">
                <a:effectLst/>
                <a:hlinkClick r:id="rId10">
                  <a:extLst>
                    <a:ext uri="{A12FA001-AC4F-418D-AE19-62706E023703}">
                      <ahyp:hlinkClr xmlns:ahyp="http://schemas.microsoft.com/office/drawing/2018/hyperlinkcolor" val="tx"/>
                    </a:ext>
                  </a:extLst>
                </a:hlinkClick>
              </a:rPr>
              <a:t>Politon</a:t>
            </a:r>
            <a:r>
              <a:rPr lang="de-AT" sz="1100" b="0" i="0" u="sng" strike="noStrike" dirty="0">
                <a:effectLst/>
                <a:hlinkClick r:id="rId10">
                  <a:extLst>
                    <a:ext uri="{A12FA001-AC4F-418D-AE19-62706E023703}">
                      <ahyp:hlinkClr xmlns:ahyp="http://schemas.microsoft.com/office/drawing/2018/hyperlinkcolor" val="tx"/>
                    </a:ext>
                  </a:extLst>
                </a:hlinkClick>
              </a:rPr>
              <a:t>, GR</a:t>
            </a:r>
            <a:endParaRPr lang="de-AT" sz="1100" b="0" i="0" u="sng" dirty="0">
              <a:effectLst/>
            </a:endParaRPr>
          </a:p>
          <a:p>
            <a:pPr marL="0" indent="0" algn="l">
              <a:buNone/>
            </a:pPr>
            <a:r>
              <a:rPr lang="de-AT" sz="1100" b="0" i="0" u="sng" strike="noStrike" dirty="0" err="1">
                <a:effectLst/>
                <a:hlinkClick r:id="rId11">
                  <a:extLst>
                    <a:ext uri="{A12FA001-AC4F-418D-AE19-62706E023703}">
                      <ahyp:hlinkClr xmlns:ahyp="http://schemas.microsoft.com/office/drawing/2018/hyperlinkcolor" val="tx"/>
                    </a:ext>
                  </a:extLst>
                </a:hlinkClick>
              </a:rPr>
              <a:t>Pontydysgu</a:t>
            </a:r>
            <a:r>
              <a:rPr lang="de-AT" sz="1100" b="0" i="0" u="sng" strike="noStrike" dirty="0">
                <a:effectLst/>
                <a:hlinkClick r:id="rId11">
                  <a:extLst>
                    <a:ext uri="{A12FA001-AC4F-418D-AE19-62706E023703}">
                      <ahyp:hlinkClr xmlns:ahyp="http://schemas.microsoft.com/office/drawing/2018/hyperlinkcolor" val="tx"/>
                    </a:ext>
                  </a:extLst>
                </a:hlinkClick>
              </a:rPr>
              <a:t> SL, ES</a:t>
            </a:r>
            <a:endParaRPr lang="de-AT" sz="1100" b="0" i="0" u="sng" dirty="0">
              <a:effectLst/>
            </a:endParaRPr>
          </a:p>
          <a:p>
            <a:pPr marL="0" indent="0" algn="l">
              <a:buNone/>
            </a:pPr>
            <a:r>
              <a:rPr lang="de-AT" sz="1100" b="0" i="0" u="sng" strike="noStrike" dirty="0" err="1">
                <a:effectLst/>
                <a:hlinkClick r:id="rId12">
                  <a:extLst>
                    <a:ext uri="{A12FA001-AC4F-418D-AE19-62706E023703}">
                      <ahyp:hlinkClr xmlns:ahyp="http://schemas.microsoft.com/office/drawing/2018/hyperlinkcolor" val="tx"/>
                    </a:ext>
                  </a:extLst>
                </a:hlinkClick>
              </a:rPr>
              <a:t>Consultoría</a:t>
            </a:r>
            <a:r>
              <a:rPr lang="de-AT" sz="1100" b="0" i="0" u="sng" strike="noStrike" dirty="0">
                <a:effectLst/>
                <a:hlinkClick r:id="rId12">
                  <a:extLst>
                    <a:ext uri="{A12FA001-AC4F-418D-AE19-62706E023703}">
                      <ahyp:hlinkClr xmlns:ahyp="http://schemas.microsoft.com/office/drawing/2018/hyperlinkcolor" val="tx"/>
                    </a:ext>
                  </a:extLst>
                </a:hlinkClick>
              </a:rPr>
              <a:t> de </a:t>
            </a:r>
            <a:r>
              <a:rPr lang="de-AT" sz="1100" b="0" i="0" u="sng" strike="noStrike" dirty="0" err="1">
                <a:effectLst/>
                <a:hlinkClick r:id="rId12">
                  <a:extLst>
                    <a:ext uri="{A12FA001-AC4F-418D-AE19-62706E023703}">
                      <ahyp:hlinkClr xmlns:ahyp="http://schemas.microsoft.com/office/drawing/2018/hyperlinkcolor" val="tx"/>
                    </a:ext>
                  </a:extLst>
                </a:hlinkClick>
              </a:rPr>
              <a:t>Innovación</a:t>
            </a:r>
            <a:r>
              <a:rPr lang="de-AT" sz="1100" b="0" i="0" u="sng" strike="noStrike" dirty="0">
                <a:effectLst/>
                <a:hlinkClick r:id="rId12">
                  <a:extLst>
                    <a:ext uri="{A12FA001-AC4F-418D-AE19-62706E023703}">
                      <ahyp:hlinkClr xmlns:ahyp="http://schemas.microsoft.com/office/drawing/2018/hyperlinkcolor" val="tx"/>
                    </a:ext>
                  </a:extLst>
                </a:hlinkClick>
              </a:rPr>
              <a:t> </a:t>
            </a:r>
            <a:r>
              <a:rPr lang="de-AT" sz="1100" b="0" i="0" u="sng" strike="noStrike" dirty="0" err="1">
                <a:effectLst/>
                <a:hlinkClick r:id="rId12">
                  <a:extLst>
                    <a:ext uri="{A12FA001-AC4F-418D-AE19-62706E023703}">
                      <ahyp:hlinkClr xmlns:ahyp="http://schemas.microsoft.com/office/drawing/2018/hyperlinkcolor" val="tx"/>
                    </a:ext>
                  </a:extLst>
                </a:hlinkClick>
              </a:rPr>
              <a:t>Social</a:t>
            </a:r>
            <a:r>
              <a:rPr lang="de-AT" sz="1100" b="0" i="0" u="sng" strike="noStrike" dirty="0">
                <a:effectLst/>
                <a:hlinkClick r:id="rId12">
                  <a:extLst>
                    <a:ext uri="{A12FA001-AC4F-418D-AE19-62706E023703}">
                      <ahyp:hlinkClr xmlns:ahyp="http://schemas.microsoft.com/office/drawing/2018/hyperlinkcolor" val="tx"/>
                    </a:ext>
                  </a:extLst>
                </a:hlinkClick>
              </a:rPr>
              <a:t>, ES</a:t>
            </a:r>
            <a:endParaRPr lang="de-AT" sz="1100" b="0" i="0" u="sng" dirty="0">
              <a:effectLst/>
            </a:endParaRPr>
          </a:p>
          <a:p>
            <a:pPr marL="0" indent="0" algn="l">
              <a:buNone/>
            </a:pPr>
            <a:r>
              <a:rPr lang="de-AT" sz="1100" b="0" i="0" u="sng" strike="noStrike" dirty="0" err="1">
                <a:effectLst/>
                <a:hlinkClick r:id="rId13">
                  <a:extLst>
                    <a:ext uri="{A12FA001-AC4F-418D-AE19-62706E023703}">
                      <ahyp:hlinkClr xmlns:ahyp="http://schemas.microsoft.com/office/drawing/2018/hyperlinkcolor" val="tx"/>
                    </a:ext>
                  </a:extLst>
                </a:hlinkClick>
              </a:rPr>
              <a:t>Ballymun</a:t>
            </a:r>
            <a:r>
              <a:rPr lang="de-AT" sz="1100" b="0" i="0" u="sng" strike="noStrike" dirty="0">
                <a:effectLst/>
                <a:hlinkClick r:id="rId13">
                  <a:extLst>
                    <a:ext uri="{A12FA001-AC4F-418D-AE19-62706E023703}">
                      <ahyp:hlinkClr xmlns:ahyp="http://schemas.microsoft.com/office/drawing/2018/hyperlinkcolor" val="tx"/>
                    </a:ext>
                  </a:extLst>
                </a:hlinkClick>
              </a:rPr>
              <a:t> Job </a:t>
            </a:r>
            <a:r>
              <a:rPr lang="de-AT" sz="1100" b="0" i="0" u="sng" strike="noStrike" dirty="0" err="1">
                <a:effectLst/>
                <a:hlinkClick r:id="rId13">
                  <a:extLst>
                    <a:ext uri="{A12FA001-AC4F-418D-AE19-62706E023703}">
                      <ahyp:hlinkClr xmlns:ahyp="http://schemas.microsoft.com/office/drawing/2018/hyperlinkcolor" val="tx"/>
                    </a:ext>
                  </a:extLst>
                </a:hlinkClick>
              </a:rPr>
              <a:t>Centre</a:t>
            </a:r>
            <a:r>
              <a:rPr lang="de-AT" sz="1100" b="0" i="0" u="sng" strike="noStrike" dirty="0">
                <a:effectLst/>
                <a:hlinkClick r:id="rId13">
                  <a:extLst>
                    <a:ext uri="{A12FA001-AC4F-418D-AE19-62706E023703}">
                      <ahyp:hlinkClr xmlns:ahyp="http://schemas.microsoft.com/office/drawing/2018/hyperlinkcolor" val="tx"/>
                    </a:ext>
                  </a:extLst>
                </a:hlinkClick>
              </a:rPr>
              <a:t>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Untertitel 2">
            <a:extLst>
              <a:ext uri="{FF2B5EF4-FFF2-40B4-BE49-F238E27FC236}">
                <a16:creationId xmlns:a16="http://schemas.microsoft.com/office/drawing/2014/main" id="{FB5845E2-D6CE-CB09-548C-DAA368A82283}"/>
              </a:ext>
            </a:extLst>
          </p:cNvPr>
          <p:cNvSpPr txBox="1">
            <a:spLocks/>
          </p:cNvSpPr>
          <p:nvPr/>
        </p:nvSpPr>
        <p:spPr>
          <a:xfrm>
            <a:off x="4369820" y="4722765"/>
            <a:ext cx="7524510" cy="1148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l-GR" altLang="de-DE" sz="1200" dirty="0">
                <a:solidFill>
                  <a:srgbClr val="464646"/>
                </a:solidFill>
                <a:ea typeface="Times New Roman" panose="02020603050405020304" pitchFamily="18" charset="0"/>
                <a:cs typeface="Times New Roman" panose="02020603050405020304" pitchFamily="18" charset="0"/>
              </a:rPr>
              <a:t>Αυτό το έγγραφο διατίθεται με άδεια </a:t>
            </a:r>
            <a:r>
              <a:rPr lang="en-IE" altLang="de-DE" sz="1200" dirty="0">
                <a:solidFill>
                  <a:srgbClr val="464646"/>
                </a:solidFill>
                <a:ea typeface="Times New Roman" panose="02020603050405020304" pitchFamily="18" charset="0"/>
                <a:cs typeface="Times New Roman" panose="02020603050405020304" pitchFamily="18" charset="0"/>
              </a:rPr>
              <a:t>CC BY-NC-ND. </a:t>
            </a:r>
            <a:r>
              <a:rPr lang="el-GR" altLang="de-DE" sz="1200" dirty="0">
                <a:solidFill>
                  <a:srgbClr val="464646"/>
                </a:solidFill>
                <a:ea typeface="Times New Roman" panose="02020603050405020304" pitchFamily="18" charset="0"/>
                <a:cs typeface="Times New Roman" panose="02020603050405020304" pitchFamily="18" charset="0"/>
              </a:rPr>
              <a:t>Δες</a:t>
            </a:r>
            <a:r>
              <a:rPr lang="de-AT" altLang="de-DE" sz="1200" dirty="0">
                <a:solidFill>
                  <a:srgbClr val="464646"/>
                </a:solidFill>
                <a:ea typeface="Times New Roman" panose="02020603050405020304" pitchFamily="18" charset="0"/>
                <a:cs typeface="Times New Roman" panose="02020603050405020304" pitchFamily="18" charset="0"/>
              </a:rPr>
              <a:t>: </a:t>
            </a:r>
            <a:r>
              <a:rPr lang="de-AT" altLang="de-DE" sz="1200" dirty="0">
                <a:solidFill>
                  <a:srgbClr val="000000"/>
                </a:solidFill>
                <a:ea typeface="Times New Roman" panose="02020603050405020304" pitchFamily="18" charset="0"/>
                <a:cs typeface="Times New Roman" panose="02020603050405020304" pitchFamily="18" charset="0"/>
                <a:hlinkClick r:id="rId14"/>
              </a:rPr>
              <a:t>https://creativecommons.org/licenses/by-nc-nd/4.0/</a:t>
            </a:r>
            <a:r>
              <a:rPr lang="de-AT" altLang="de-DE" sz="1200" dirty="0">
                <a:solidFill>
                  <a:srgbClr val="464646"/>
                </a:solidFill>
                <a:ea typeface="Times New Roman" panose="02020603050405020304" pitchFamily="18" charset="0"/>
                <a:cs typeface="Times New Roman" panose="02020603050405020304" pitchFamily="18" charset="0"/>
              </a:rPr>
              <a:t> </a:t>
            </a:r>
            <a:endParaRPr lang="de-AT" sz="2000" dirty="0">
              <a:latin typeface="+mj-lt"/>
            </a:endParaRPr>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0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83271" y="135484"/>
            <a:ext cx="9701986" cy="613068"/>
          </a:xfrm>
        </p:spPr>
        <p:txBody>
          <a:bodyPr>
            <a:noAutofit/>
          </a:bodyPr>
          <a:lstStyle/>
          <a:p>
            <a:pPr algn="l"/>
            <a:r>
              <a:rPr lang="el-GR" sz="3600" dirty="0"/>
              <a:t>Μαθησιακή </a:t>
            </a:r>
            <a:r>
              <a:rPr lang="el-GR" sz="3200" dirty="0"/>
              <a:t>ενότητα</a:t>
            </a:r>
            <a:r>
              <a:rPr lang="el-GR" sz="3600" dirty="0"/>
              <a:t> 1: </a:t>
            </a:r>
            <a:r>
              <a:rPr lang="el-GR" sz="3200" dirty="0"/>
              <a:t>Μαθησιακά</a:t>
            </a:r>
            <a:r>
              <a:rPr lang="el-GR" sz="3600" dirty="0"/>
              <a:t> αποτελέσματα</a:t>
            </a:r>
            <a:endParaRPr lang="de-AT" sz="36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485157" y="2399521"/>
            <a:ext cx="8924339" cy="546754"/>
          </a:xfrm>
        </p:spPr>
        <p:txBody>
          <a:bodyPr>
            <a:normAutofit fontScale="92500"/>
          </a:bodyPr>
          <a:lstStyle/>
          <a:p>
            <a:pPr algn="l"/>
            <a:r>
              <a:rPr lang="el-GR" sz="2800" dirty="0"/>
              <a:t>Ολοκληρώνοντας την μαθησιακή ενότητα θα έχετε κατανοήσει</a:t>
            </a:r>
            <a:r>
              <a:rPr lang="de-AT" sz="2800" dirty="0"/>
              <a:t>: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020" y="7304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645655" y="3094346"/>
            <a:ext cx="7748406" cy="2185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sz="2000" dirty="0"/>
              <a:t>Τι είναι μια ψηφιακή λύση με ένα παράδειγμα</a:t>
            </a:r>
          </a:p>
          <a:p>
            <a:pPr marL="342900" indent="-342900" algn="l">
              <a:buFont typeface="Wingdings" panose="05000000000000000000" pitchFamily="2" charset="2"/>
              <a:buChar char="§"/>
            </a:pPr>
            <a:r>
              <a:rPr lang="el-GR" sz="2000" dirty="0"/>
              <a:t> Ποια είναι η διαφορά μεταξύ μιας ψηφιακής λύσης και ενός ψηφιακού μετασχηματισμού. </a:t>
            </a:r>
          </a:p>
          <a:p>
            <a:pPr marL="342900" indent="-342900" algn="l">
              <a:buFont typeface="Wingdings" panose="05000000000000000000" pitchFamily="2" charset="2"/>
              <a:buChar char="§"/>
            </a:pPr>
            <a:r>
              <a:rPr lang="el-GR" sz="2000" dirty="0"/>
              <a:t>Διαφορετικοί τύποι ψηφιακών λύσεων και οι ψηφιακές ικανότητες που υποστηρίζουν </a:t>
            </a:r>
          </a:p>
          <a:p>
            <a:pPr marL="342900" indent="-342900" algn="l">
              <a:buFont typeface="Wingdings" panose="05000000000000000000" pitchFamily="2" charset="2"/>
              <a:buChar char="§"/>
            </a:pPr>
            <a:r>
              <a:rPr lang="el-GR" sz="2000" dirty="0"/>
              <a:t>Τα πλεονεκτήματα και τα μειονεκτήματα των ψηφιακών λύσεων.</a:t>
            </a:r>
            <a:endParaRPr lang="de-AT"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2" descr="MAN SITTING IN AN OFFICE">
            <a:extLst>
              <a:ext uri="{FF2B5EF4-FFF2-40B4-BE49-F238E27FC236}">
                <a16:creationId xmlns:a16="http://schemas.microsoft.com/office/drawing/2014/main" id="{40292816-25F5-429E-FD57-2FC4C6349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746" y="3086493"/>
            <a:ext cx="1962575" cy="1962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EB361EF-8C67-BD5D-6446-0CB24F0A38F1}"/>
              </a:ext>
            </a:extLst>
          </p:cNvPr>
          <p:cNvSpPr txBox="1"/>
          <p:nvPr/>
        </p:nvSpPr>
        <p:spPr>
          <a:xfrm>
            <a:off x="977684" y="782828"/>
            <a:ext cx="9227365" cy="1477328"/>
          </a:xfrm>
          <a:prstGeom prst="rect">
            <a:avLst/>
          </a:prstGeom>
          <a:noFill/>
        </p:spPr>
        <p:txBody>
          <a:bodyPr wrap="square" rtlCol="0">
            <a:spAutoFit/>
          </a:bodyPr>
          <a:lstStyle/>
          <a:p>
            <a:r>
              <a:rPr lang="el-GR" dirty="0"/>
              <a:t>Σε αυτή την ενότητα, οι συμμετέχοντες θα εξετάσουν συμπληρωματικές δωρεάν ψηφιακές λύσεις για τον επαγγελματικό προσανατολισμό που μπορούν να χρησιμοποιηθούν παράλληλα με το </a:t>
            </a:r>
            <a:r>
              <a:rPr lang="el-GR" dirty="0" err="1"/>
              <a:t>Bot</a:t>
            </a:r>
            <a:r>
              <a:rPr lang="el-GR" dirty="0"/>
              <a:t>. H μαθησιακή ενότητα 1 διερευνά τους διάφορους λόγους για τους οποίους οι ψηφιακές λύσεις χρησιμοποιούνται στις σύγχρονες πρακτικές επαγγελματικού προσανατολισμού με ένα παράδειγμα μελέτης περίπτωσης του Careers Portal. </a:t>
            </a:r>
            <a:endParaRPr lang="en-IE" dirty="0"/>
          </a:p>
        </p:txBody>
      </p:sp>
    </p:spTree>
    <p:extLst>
      <p:ext uri="{BB962C8B-B14F-4D97-AF65-F5344CB8AC3E}">
        <p14:creationId xmlns:p14="http://schemas.microsoft.com/office/powerpoint/2010/main" val="5586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97939" y="60993"/>
            <a:ext cx="8924337" cy="952432"/>
          </a:xfrm>
        </p:spPr>
        <p:txBody>
          <a:bodyPr>
            <a:noAutofit/>
          </a:bodyPr>
          <a:lstStyle/>
          <a:p>
            <a:pPr algn="l"/>
            <a:r>
              <a:rPr lang="el-GR" sz="2000" b="1" dirty="0"/>
              <a:t>Μαθησιακή ενότητα </a:t>
            </a:r>
            <a:r>
              <a:rPr lang="de-AT" sz="2000" b="1" dirty="0"/>
              <a:t>1: </a:t>
            </a:r>
            <a:r>
              <a:rPr lang="el-GR" sz="2000" dirty="0">
                <a:latin typeface="+mj-lt"/>
              </a:rPr>
              <a:t>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68961"/>
            <a:ext cx="8924339" cy="546754"/>
          </a:xfrm>
        </p:spPr>
        <p:txBody>
          <a:bodyPr>
            <a:normAutofit/>
          </a:bodyPr>
          <a:lstStyle/>
          <a:p>
            <a:pPr algn="l"/>
            <a:r>
              <a:rPr lang="el-GR" sz="2800" b="1" dirty="0"/>
              <a:t>Τι είναι μια ψηφιακή λύση;</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985353"/>
            <a:ext cx="8865530" cy="28072"/>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99339" y="1792014"/>
            <a:ext cx="8297516" cy="40525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Οι ψηφιακές λύσεις αναφέρονται σε ψηφιακά εργαλεία που βοηθούν στην επίλυση ορισμένων από τις προκλήσεις που αντιμετωπίζουμε στην καθημερινή ζωή.</a:t>
            </a:r>
          </a:p>
          <a:p>
            <a:pPr marL="342900" indent="-342900" algn="l">
              <a:buFont typeface="Wingdings" panose="05000000000000000000" pitchFamily="2" charset="2"/>
              <a:buChar char="§"/>
            </a:pPr>
            <a:r>
              <a:rPr lang="el-GR" dirty="0"/>
              <a:t>Η χρήση ψηφιακών λύσεων γίνεται όλο και πιο διαδεδομένη μετά την πανδημία Covid-19 στον Επαγγελματικό Προσανατολισμό.</a:t>
            </a:r>
          </a:p>
          <a:p>
            <a:pPr marL="342900" indent="-342900" algn="l">
              <a:buFont typeface="Wingdings" panose="05000000000000000000" pitchFamily="2" charset="2"/>
              <a:buChar char="§"/>
            </a:pPr>
            <a:r>
              <a:rPr lang="el-GR" dirty="0"/>
              <a:t>Αυτό αφορούσε την ενσωμάτωση ψηφιακών πόρων στη διαδικασία επαγγελματικού προσανατολισμού, ως αποτέλεσμα της ευρείας αύξησης της ψηφιοποίησης των δημόσιων υπηρεσιών.</a:t>
            </a: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00149"/>
            <a:ext cx="11211507" cy="769441"/>
            <a:chOff x="797939" y="6100149"/>
            <a:chExt cx="11211507" cy="769441"/>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00149"/>
              <a:ext cx="904131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ACB642CB-900C-D5E3-172C-EDD393A2A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0978" y="3649820"/>
            <a:ext cx="2303035" cy="1727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437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394489"/>
            <a:ext cx="8924337" cy="613068"/>
          </a:xfrm>
        </p:spPr>
        <p:txBody>
          <a:bodyPr>
            <a:noAutofit/>
          </a:bodyPr>
          <a:lstStyle/>
          <a:p>
            <a:pPr algn="l"/>
            <a:r>
              <a:rPr lang="el-GR" sz="2000" b="1" dirty="0"/>
              <a:t>Μαθησιακή ενότητα </a:t>
            </a:r>
            <a:r>
              <a:rPr lang="de-AT" sz="2000" b="1" dirty="0"/>
              <a:t>1: </a:t>
            </a:r>
            <a:r>
              <a:rPr lang="el-GR" sz="2000" dirty="0">
                <a:latin typeface="+mj-lt"/>
              </a:rPr>
              <a:t>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08539" y="1252318"/>
            <a:ext cx="4250092" cy="546754"/>
          </a:xfrm>
        </p:spPr>
        <p:txBody>
          <a:bodyPr>
            <a:normAutofit fontScale="77500" lnSpcReduction="20000"/>
          </a:bodyPr>
          <a:lstStyle/>
          <a:p>
            <a:pPr algn="l"/>
            <a:r>
              <a:rPr lang="el-GR" sz="2800" dirty="0"/>
              <a:t>Λύσεις εναντίον</a:t>
            </a:r>
            <a:r>
              <a:rPr lang="de-AT" sz="2800" dirty="0"/>
              <a:t> </a:t>
            </a:r>
            <a:r>
              <a:rPr lang="el-GR" sz="2800" dirty="0"/>
              <a:t>Μετασχηματισμού</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100236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60654" y="1701332"/>
            <a:ext cx="8035672"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Μια ψηφιακή λύση διαφέρει από έναν ψηφιακό μετασχηματισμό.</a:t>
            </a:r>
          </a:p>
          <a:p>
            <a:pPr marL="342900" indent="-342900" algn="l">
              <a:buFont typeface="Wingdings" panose="05000000000000000000" pitchFamily="2" charset="2"/>
              <a:buChar char="§"/>
            </a:pPr>
            <a:r>
              <a:rPr lang="el-GR" dirty="0"/>
              <a:t>Οι ψηφιακές λύσεις είναι τα μικρότερης κλίμακας, καινοτόμα εργαλεία και μέθοδοι που χρησιμοποιούνται για την εξάλειψη ορισμένων από τα πιο προβληματικά υλικοτεχνικά στοιχεία της παροχής μιας υπηρεσίας επαγγελματικού προσανατολισμού, για παράδειγμα μια αποτελεσματική εξ αποστάσεως λύση για τους περιορισμούς της πανδημίας Covid 19.</a:t>
            </a:r>
          </a:p>
          <a:p>
            <a:pPr marL="342900" indent="-342900" algn="l">
              <a:buFont typeface="Wingdings" panose="05000000000000000000" pitchFamily="2" charset="2"/>
              <a:buChar char="§"/>
            </a:pPr>
            <a:r>
              <a:rPr lang="el-GR" dirty="0"/>
              <a:t>Ο ψηφιακός μετασχηματισμός αντιπροσωπεύει μια πολύ ευρύτερη, πολιτισμική αλλαγή στη σύγχρονη αγορά εργασίας, με τις δημόσιες υπηρεσίες να γίνονται όλο και περισσότερο ψηφιακές και ψηφιοποιημένες.</a:t>
            </a: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2052" name="Picture 4" descr="Digital transformation word concepts banner Digital transformation word concepts banner. Integration of artificial intelligence. Infographics with linear icons on purple background. Isolated typography. Vector outline RGB color illustration Digital Transformation stock vector">
            <a:extLst>
              <a:ext uri="{FF2B5EF4-FFF2-40B4-BE49-F238E27FC236}">
                <a16:creationId xmlns:a16="http://schemas.microsoft.com/office/drawing/2014/main" id="{B1B0EF03-013F-2201-9048-D4B7302E2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91956">
            <a:off x="9203051" y="3557802"/>
            <a:ext cx="2527456" cy="15154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88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385030"/>
            <a:ext cx="8924337" cy="613068"/>
          </a:xfrm>
        </p:spPr>
        <p:txBody>
          <a:bodyPr>
            <a:noAutofit/>
          </a:bodyPr>
          <a:lstStyle/>
          <a:p>
            <a:pPr algn="l"/>
            <a:r>
              <a:rPr lang="el-GR" sz="2000" b="1" dirty="0"/>
              <a:t>Μαθησιακή ενότητα </a:t>
            </a:r>
            <a:r>
              <a:rPr lang="de-AT" sz="2000" b="1" dirty="0"/>
              <a:t>1: </a:t>
            </a:r>
            <a:r>
              <a:rPr lang="el-GR" sz="2000" dirty="0">
                <a:latin typeface="+mj-lt"/>
              </a:rPr>
              <a:t>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45014" y="1200616"/>
            <a:ext cx="8924339" cy="546754"/>
          </a:xfrm>
        </p:spPr>
        <p:txBody>
          <a:bodyPr>
            <a:normAutofit/>
          </a:bodyPr>
          <a:lstStyle/>
          <a:p>
            <a:pPr algn="l"/>
            <a:r>
              <a:rPr lang="el-GR" sz="2800" dirty="0"/>
              <a:t>Ιρλανδική μελέτη περίπτωσης</a:t>
            </a:r>
            <a:r>
              <a:rPr lang="de-AT" sz="2800" dirty="0"/>
              <a:t>: Careers Portal (Future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99120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81202" y="1743212"/>
            <a:ext cx="8575165" cy="420457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Το Careers Portal είναι η πιο αναγνωρισμένη ψηφιακή λύση της Ιρλανδίας, η οποία παρέχει μια διαδικτυακή πηγή επαγγελματικού προσανατολισμού, που χρησιμοποιείται τόσο από επαγγελματίες όσο και από άτομα που αναζητούν εργασία.</a:t>
            </a:r>
          </a:p>
          <a:p>
            <a:pPr marL="342900" indent="-342900" algn="l">
              <a:buFont typeface="Wingdings" panose="05000000000000000000" pitchFamily="2" charset="2"/>
              <a:buChar char="§"/>
            </a:pPr>
            <a:r>
              <a:rPr lang="el-GR" dirty="0"/>
              <a:t>Το Careers Portal παρέχει ένα χώρο για να εξερευνήσετε πληροφορίες σχετικά με τη σταδιοδρομία, να ανακαλύψετε εκπαιδευτικούς πόρους και να συντάξετε ένα μοναδικό χαρτοφυλάκιο σταδιοδρομίας.</a:t>
            </a:r>
          </a:p>
          <a:p>
            <a:pPr marL="342900" indent="-342900" algn="l">
              <a:buFont typeface="Wingdings" panose="05000000000000000000" pitchFamily="2" charset="2"/>
              <a:buChar char="§"/>
            </a:pPr>
            <a:r>
              <a:rPr lang="el-GR" dirty="0"/>
              <a:t>Εξοπλισμένη με πλήθος ψηφιακών πόρων, η πλατφόρμα μπορεί να χρησιμοποιηθεί τόσο από τους αναζητούντες εργασία όσο και από τους επαγγελματίες επαγγελματικού προσανατολισμού για τον εντοπισμό των βασικών δεξιοτήτων και ενδιαφερόντων και για να βοηθήσει στο κυνήγι μιας θέσης εργασίας.</a:t>
            </a: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9" name="TextBox 8">
            <a:extLst>
              <a:ext uri="{FF2B5EF4-FFF2-40B4-BE49-F238E27FC236}">
                <a16:creationId xmlns:a16="http://schemas.microsoft.com/office/drawing/2014/main" id="{E782D0C7-DD52-2D33-6578-C68B69E74C6D}"/>
              </a:ext>
            </a:extLst>
          </p:cNvPr>
          <p:cNvSpPr txBox="1"/>
          <p:nvPr/>
        </p:nvSpPr>
        <p:spPr>
          <a:xfrm>
            <a:off x="9629194" y="4852856"/>
            <a:ext cx="2077866" cy="523220"/>
          </a:xfrm>
          <a:prstGeom prst="rect">
            <a:avLst/>
          </a:prstGeom>
          <a:noFill/>
        </p:spPr>
        <p:txBody>
          <a:bodyPr wrap="square" rtlCol="0">
            <a:spAutoFit/>
          </a:bodyPr>
          <a:lstStyle/>
          <a:p>
            <a:r>
              <a:rPr lang="en-US" sz="1400" dirty="0"/>
              <a:t>Careers Portal</a:t>
            </a:r>
          </a:p>
          <a:p>
            <a:r>
              <a:rPr lang="en-IE" sz="1400" dirty="0">
                <a:hlinkClick r:id="rId5"/>
              </a:rPr>
              <a:t>https://careersportal.ie/ - </a:t>
            </a:r>
            <a:endParaRPr lang="en-IE" sz="1400" dirty="0"/>
          </a:p>
        </p:txBody>
      </p:sp>
      <p:pic>
        <p:nvPicPr>
          <p:cNvPr id="10" name="Picture 9" descr="A qr code on a white background&#10;&#10;Description automatically generated">
            <a:extLst>
              <a:ext uri="{FF2B5EF4-FFF2-40B4-BE49-F238E27FC236}">
                <a16:creationId xmlns:a16="http://schemas.microsoft.com/office/drawing/2014/main" id="{6BDC9F6B-D419-A207-126C-E8760A02A0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9194" y="2789398"/>
            <a:ext cx="1914525" cy="1914525"/>
          </a:xfrm>
          <a:prstGeom prst="rect">
            <a:avLst/>
          </a:prstGeom>
        </p:spPr>
      </p:pic>
      <p:sp>
        <p:nvSpPr>
          <p:cNvPr id="12" name="TextBox 11">
            <a:extLst>
              <a:ext uri="{FF2B5EF4-FFF2-40B4-BE49-F238E27FC236}">
                <a16:creationId xmlns:a16="http://schemas.microsoft.com/office/drawing/2014/main" id="{2B8F3C45-A3ED-142A-F365-CA6B0ED8AD15}"/>
              </a:ext>
            </a:extLst>
          </p:cNvPr>
          <p:cNvSpPr txBox="1"/>
          <p:nvPr/>
        </p:nvSpPr>
        <p:spPr>
          <a:xfrm>
            <a:off x="9629194" y="2401188"/>
            <a:ext cx="1877729" cy="369332"/>
          </a:xfrm>
          <a:prstGeom prst="rect">
            <a:avLst/>
          </a:prstGeom>
          <a:noFill/>
        </p:spPr>
        <p:txBody>
          <a:bodyPr wrap="square">
            <a:spAutoFit/>
          </a:bodyPr>
          <a:lstStyle/>
          <a:p>
            <a:pPr algn="ctr"/>
            <a:r>
              <a:rPr lang="el-GR" sz="1800" b="1" spc="50" dirty="0">
                <a:ln w="9525" cmpd="sng">
                  <a:solidFill>
                    <a:schemeClr val="accent1"/>
                  </a:solidFill>
                  <a:prstDash val="solid"/>
                </a:ln>
                <a:solidFill>
                  <a:srgbClr val="70AD47">
                    <a:tint val="1000"/>
                  </a:srgbClr>
                </a:solidFill>
                <a:effectLst>
                  <a:glow rad="38100">
                    <a:schemeClr val="accent1">
                      <a:alpha val="40000"/>
                    </a:schemeClr>
                  </a:glow>
                </a:effectLst>
              </a:rPr>
              <a:t>ΣΚΑΝΑΡΕ ΜΕ</a:t>
            </a:r>
            <a:r>
              <a:rPr 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a:t>
            </a:r>
            <a:endPar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13189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412284"/>
            <a:ext cx="8924337" cy="613068"/>
          </a:xfrm>
        </p:spPr>
        <p:txBody>
          <a:bodyPr>
            <a:noAutofit/>
          </a:bodyPr>
          <a:lstStyle/>
          <a:p>
            <a:pPr algn="l"/>
            <a:r>
              <a:rPr lang="el-GR" sz="2000" b="1" dirty="0"/>
              <a:t>Μαθησιακή ενότητα </a:t>
            </a:r>
            <a:r>
              <a:rPr lang="de-AT" sz="2000" b="1" dirty="0"/>
              <a:t>1: </a:t>
            </a:r>
            <a:r>
              <a:rPr lang="el-GR" sz="2000" dirty="0">
                <a:latin typeface="+mj-lt"/>
              </a:rPr>
              <a:t>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07596" y="1333985"/>
            <a:ext cx="8924339" cy="546754"/>
          </a:xfrm>
        </p:spPr>
        <p:txBody>
          <a:bodyPr>
            <a:normAutofit/>
          </a:bodyPr>
          <a:lstStyle/>
          <a:p>
            <a:pPr algn="l"/>
            <a:r>
              <a:rPr lang="el-GR" sz="2800" dirty="0"/>
              <a:t>Ιρλανδική μελέτη περίπτωσης</a:t>
            </a:r>
            <a:r>
              <a:rPr lang="de-AT" sz="2800" dirty="0"/>
              <a:t>: Careers Portal (Future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07596" y="100236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5" y="2189372"/>
            <a:ext cx="8924339" cy="3468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Παρέχοντας λειτουργίες κοινότητας για μαθητές μέχρι και ενήλικες μαθητές και επαγγελματίες επαγγελματικού προσανατολισμού, η Careers Portal λειτουργεί ως πλατφόρμα για προσωπική ανάπτυξη και εξέλιξη.</a:t>
            </a:r>
          </a:p>
          <a:p>
            <a:pPr marL="342900" indent="-342900" algn="l">
              <a:buFont typeface="Wingdings" panose="05000000000000000000" pitchFamily="2" charset="2"/>
              <a:buChar char="§"/>
            </a:pPr>
            <a:r>
              <a:rPr lang="el-GR" dirty="0"/>
              <a:t>Η Careers Portal παρέχει πολλές λειτουργίες, όπως εξερευνητές σταδιοδρομίας, χρήσιμα βίντεο και ενημερωτικά δελτία, καθώς και εργαλεία αυτοαξιολόγησης, για να αναφέρουμε μερικά από αυτά.</a:t>
            </a:r>
          </a:p>
          <a:p>
            <a:pPr marL="342900" indent="-342900" algn="l">
              <a:buFont typeface="Wingdings" panose="05000000000000000000" pitchFamily="2" charset="2"/>
              <a:buChar char="§"/>
            </a:pPr>
            <a:r>
              <a:rPr lang="el-GR" dirty="0"/>
              <a:t> Ορισμένα χαρακτηριστικά αυτής της πλατφόρμας είναι διαθέσιμα κατόπιν συνδρομής επί πληρωμή από τους χρήστες.</a:t>
            </a:r>
            <a:endParaRPr lang="en-US"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8" name="Picture 2">
            <a:extLst>
              <a:ext uri="{FF2B5EF4-FFF2-40B4-BE49-F238E27FC236}">
                <a16:creationId xmlns:a16="http://schemas.microsoft.com/office/drawing/2014/main" id="{204D3916-D0E0-ED23-1AFC-AA34B02FB8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20977">
            <a:off x="10119299" y="3429000"/>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3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368506"/>
            <a:ext cx="8924337" cy="613068"/>
          </a:xfrm>
        </p:spPr>
        <p:txBody>
          <a:bodyPr>
            <a:noAutofit/>
          </a:bodyPr>
          <a:lstStyle/>
          <a:p>
            <a:pPr algn="l"/>
            <a:r>
              <a:rPr lang="el-GR" sz="2000" b="1" dirty="0"/>
              <a:t>Μαθησιακή ενότητα </a:t>
            </a:r>
            <a:r>
              <a:rPr lang="de-AT" sz="2000" b="1" dirty="0"/>
              <a:t>1: </a:t>
            </a:r>
            <a:r>
              <a:rPr lang="el-GR" sz="2000" dirty="0">
                <a:latin typeface="+mj-lt"/>
              </a:rPr>
              <a:t>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dirty="0"/>
              <a:t>Ιρλανδική</a:t>
            </a:r>
            <a:r>
              <a:rPr lang="el-GR" sz="2800" dirty="0"/>
              <a:t> μελέτη περίπτωσης</a:t>
            </a:r>
            <a:r>
              <a:rPr lang="de-AT" sz="2800" dirty="0"/>
              <a:t>: Careers Portal (Future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61223" y="97051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αντικατοπτρίζουν κατ' ανάγκη εκείνες του/των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9" name="Picture 8" descr="A screenshot of a web page&#10;&#10;Description automatically generated">
            <a:extLst>
              <a:ext uri="{FF2B5EF4-FFF2-40B4-BE49-F238E27FC236}">
                <a16:creationId xmlns:a16="http://schemas.microsoft.com/office/drawing/2014/main" id="{0774531B-89EA-0BA7-9778-8968AFA815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359" y="1600200"/>
            <a:ext cx="8543278" cy="4405128"/>
          </a:xfrm>
          <a:prstGeom prst="rect">
            <a:avLst/>
          </a:prstGeom>
        </p:spPr>
      </p:pic>
      <p:sp>
        <p:nvSpPr>
          <p:cNvPr id="15" name="Oval 14">
            <a:extLst>
              <a:ext uri="{FF2B5EF4-FFF2-40B4-BE49-F238E27FC236}">
                <a16:creationId xmlns:a16="http://schemas.microsoft.com/office/drawing/2014/main" id="{E811BD96-D31E-D728-35AC-42F2D23D89C7}"/>
              </a:ext>
            </a:extLst>
          </p:cNvPr>
          <p:cNvSpPr/>
          <p:nvPr/>
        </p:nvSpPr>
        <p:spPr>
          <a:xfrm rot="21217307">
            <a:off x="1588672" y="1817798"/>
            <a:ext cx="701336" cy="372862"/>
          </a:xfrm>
          <a:prstGeom prst="ellipse">
            <a:avLst/>
          </a:prstGeom>
          <a:noFill/>
          <a:ln w="38100">
            <a:solidFill>
              <a:srgbClr val="F67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C7CAD795-375A-2FA0-0E58-865D4027544B}"/>
              </a:ext>
            </a:extLst>
          </p:cNvPr>
          <p:cNvSpPr/>
          <p:nvPr/>
        </p:nvSpPr>
        <p:spPr>
          <a:xfrm rot="21217307">
            <a:off x="2248256" y="1817796"/>
            <a:ext cx="701336" cy="372862"/>
          </a:xfrm>
          <a:prstGeom prst="ellipse">
            <a:avLst/>
          </a:prstGeom>
          <a:noFill/>
          <a:ln w="38100">
            <a:solidFill>
              <a:srgbClr val="F67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a:extLst>
              <a:ext uri="{FF2B5EF4-FFF2-40B4-BE49-F238E27FC236}">
                <a16:creationId xmlns:a16="http://schemas.microsoft.com/office/drawing/2014/main" id="{5036CF0A-0362-4095-CD1F-7873F6DEAC27}"/>
              </a:ext>
            </a:extLst>
          </p:cNvPr>
          <p:cNvSpPr/>
          <p:nvPr/>
        </p:nvSpPr>
        <p:spPr>
          <a:xfrm rot="21217307">
            <a:off x="2841004" y="1826126"/>
            <a:ext cx="635320" cy="380243"/>
          </a:xfrm>
          <a:prstGeom prst="ellipse">
            <a:avLst/>
          </a:prstGeom>
          <a:noFill/>
          <a:ln w="38100">
            <a:solidFill>
              <a:srgbClr val="F67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a:extLst>
              <a:ext uri="{FF2B5EF4-FFF2-40B4-BE49-F238E27FC236}">
                <a16:creationId xmlns:a16="http://schemas.microsoft.com/office/drawing/2014/main" id="{FFDE56B8-C0E9-5003-FDF8-B06101E9984C}"/>
              </a:ext>
            </a:extLst>
          </p:cNvPr>
          <p:cNvSpPr/>
          <p:nvPr/>
        </p:nvSpPr>
        <p:spPr>
          <a:xfrm rot="21217307">
            <a:off x="3397360" y="1813919"/>
            <a:ext cx="701336" cy="372862"/>
          </a:xfrm>
          <a:prstGeom prst="ellipse">
            <a:avLst/>
          </a:prstGeom>
          <a:noFill/>
          <a:ln w="38100">
            <a:solidFill>
              <a:srgbClr val="F67E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5828780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634</TotalTime>
  <Words>5591</Words>
  <Application>Microsoft Office PowerPoint</Application>
  <PresentationFormat>Widescreen</PresentationFormat>
  <Paragraphs>292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vt:lpstr>
      <vt:lpstr>Μικτή CareerBOT εκπαίδευση</vt:lpstr>
      <vt:lpstr>PowerPoint Presentation</vt:lpstr>
      <vt:lpstr>Μαθησιακή ενότητα 1</vt:lpstr>
      <vt:lpstr>Μαθησιακή ενότητα 1: Μαθησιακά αποτελέσματα</vt:lpstr>
      <vt:lpstr>Μαθησιακή ενότητα 1: 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vt:lpstr>
      <vt:lpstr>Μαθησιακή ενότητα 1: 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vt:lpstr>
      <vt:lpstr>Μαθησιακή ενότητα 1: 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vt:lpstr>
      <vt:lpstr>Μαθησιακή ενότητα 1: 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vt:lpstr>
      <vt:lpstr>Μαθησιακή ενότητα 1: 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vt:lpstr>
      <vt:lpstr>Μαθησιακή ενότητα 1: 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vt:lpstr>
      <vt:lpstr>Μαθησιακή ενότητα 1: 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vt:lpstr>
      <vt:lpstr>Μαθησιακή ενότητα 1: 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vt:lpstr>
      <vt:lpstr>Μαθησιακή ενότητα 1: Τι είναι μια ψηφιακή λύση; Η έννοια διερευνάται με τη χρήση της Careers Portal ως μελέτη περίπτωσης: Πώς οι ψηφιακές λύσεις μπορούν να ενσωματωθούν σε μια διαδικασία επαγγελματικού προσανατολισμού – Λίστα ελέγχου </vt:lpstr>
      <vt:lpstr>Πηγές για ενότητα 4 – μαθησιακή ενότητα 1: </vt:lpstr>
      <vt:lpstr>Μαθησιακή ενότητα 2</vt:lpstr>
      <vt:lpstr>Μαθησιακή ενότητα 2: Μαθησιακά αποτελέσματα</vt:lpstr>
      <vt:lpstr>Μαθησιακή ενότητα 2: Ευρωπαϊκές και τοπικές ψηφιακές λύσεις στο συγκεκριμένο πλαίσιο- Εξερεύνηση νέων εργαλείων.</vt:lpstr>
      <vt:lpstr>Μαθησιακή ενότητα 2: Ευρωπαϊκές και τοπικές ψηφιακές λύσεις στο συγκεκριμένο πλαίσιο- Εξερεύνηση νέων εργαλείων.</vt:lpstr>
      <vt:lpstr>Μαθησιακή ενότητα 2: Ευρωπαϊκές και τοπικές ψηφιακές λύσεις στο συγκεκριμένο πλαίσιο- Εξερεύνηση νέων εργαλείων.</vt:lpstr>
      <vt:lpstr>Μαθησιακή ενότητα 2: Ευρωπαϊκές και τοπικές ψηφιακές λύσεις στο συγκεκριμένο πλαίσιο- Εξερεύνηση νέων εργαλείων.</vt:lpstr>
      <vt:lpstr>Μαθησιακή ενότητα 2: Ευρωπαϊκές και τοπικές ψηφιακές λύσεις στο συγκεκριμένο πλαίσιο- Εξερεύνηση νέων εργαλείων.</vt:lpstr>
      <vt:lpstr>Μαθησιακή ενότητα 2: Ευρωπαϊκές και τοπικές ψηφιακές λύσεις στο συγκεκριμένο πλαίσιο- Εξερεύνηση νέων εργαλείων.</vt:lpstr>
      <vt:lpstr>Μαθησιακή ενότητα 2: Ευρωπαϊκές και τοπικές ψηφιακές λύσεις στο συγκεκριμένο πλαίσιο- Εξερεύνηση νέων εργαλείων.</vt:lpstr>
      <vt:lpstr>Μαθησιακή ενότητα 2: Ευρωπαϊκές και τοπικές ψηφιακές λύσεις στο συγκεκριμένο πλαίσιο- Εξερεύνηση νέων εργαλείων.</vt:lpstr>
      <vt:lpstr>Μαθησιακή ενότητα 2: Ευρωπαϊκές και τοπικές ψηφιακές λύσεις στο συγκεκριμένο πλαίσιο- Εξερεύνηση νέων εργαλείων.</vt:lpstr>
      <vt:lpstr>Μαθησιακή ενότητα 2: Ευρωπαϊκές και τοπικές ψηφιακές λύσεις στο συγκεκριμένο πλαίσιο- Εξερεύνηση νέων εργαλείων.</vt:lpstr>
      <vt:lpstr>Μαθησιακή ενότητα 2: Ευρωπαϊκές και τοπικές ψηφιακές λύσεις στο συγκεκριμένο πλαίσιο- Εξερεύνηση νέων εργαλείων. – Λίστα ελέγχου</vt:lpstr>
      <vt:lpstr>Πηγές για ενότητα 4 – Μαθησιακή ενότητα 2: </vt:lpstr>
      <vt:lpstr>Πηγές για ενότητα 4 –Μαθησιακή ενότητα 2: </vt:lpstr>
      <vt:lpstr>Ας παραμείνουμε συνδεδεμένοι!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George Bekiaridis</cp:lastModifiedBy>
  <cp:revision>13</cp:revision>
  <dcterms:created xsi:type="dcterms:W3CDTF">2023-06-22T11:29:26Z</dcterms:created>
  <dcterms:modified xsi:type="dcterms:W3CDTF">2024-03-12T07:57:18Z</dcterms:modified>
</cp:coreProperties>
</file>