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0" r:id="rId4"/>
    <p:sldId id="265" r:id="rId5"/>
    <p:sldId id="271" r:id="rId6"/>
    <p:sldId id="274" r:id="rId7"/>
    <p:sldId id="275" r:id="rId8"/>
    <p:sldId id="276" r:id="rId9"/>
    <p:sldId id="277" r:id="rId10"/>
    <p:sldId id="298" r:id="rId11"/>
    <p:sldId id="278" r:id="rId12"/>
    <p:sldId id="272" r:id="rId13"/>
    <p:sldId id="279" r:id="rId14"/>
    <p:sldId id="280" r:id="rId15"/>
    <p:sldId id="281" r:id="rId16"/>
    <p:sldId id="293" r:id="rId17"/>
    <p:sldId id="294" r:id="rId18"/>
    <p:sldId id="296" r:id="rId19"/>
    <p:sldId id="299" r:id="rId20"/>
    <p:sldId id="290" r:id="rId21"/>
    <p:sldId id="288" r:id="rId22"/>
    <p:sldId id="287" r:id="rId23"/>
    <p:sldId id="283" r:id="rId24"/>
    <p:sldId id="284" r:id="rId25"/>
    <p:sldId id="292" r:id="rId26"/>
    <p:sldId id="295" r:id="rId27"/>
    <p:sldId id="297" r:id="rId28"/>
    <p:sldId id="291" r:id="rId29"/>
    <p:sldId id="289" r:id="rId30"/>
    <p:sldId id="269"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DC75E-A5D5-48AB-AA4B-AB603E6A126F}" v="86" dt="2023-06-29T19:45:5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p:cViewPr varScale="1">
        <p:scale>
          <a:sx n="111" d="100"/>
          <a:sy n="111" d="100"/>
        </p:scale>
        <p:origin x="69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27.02.2024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27.02.2024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hyperlink" Target="https://esco.ec.europa.eu/en/classification/skill_mai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hyperlink" Target="https://mydigiskills.eu/"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digital-skills-jobs.europa.eu/digitalskills/" TargetMode="External"/><Relationship Id="rId5" Type="http://schemas.openxmlformats.org/officeDocument/2006/relationships/hyperlink" Target="https://europa.eu/europass/digitalskills/" TargetMode="External"/><Relationship Id="rId4" Type="http://schemas.openxmlformats.org/officeDocument/2006/relationships/image" Target="../media/image22.png"/><Relationship Id="rId9" Type="http://schemas.openxmlformats.org/officeDocument/2006/relationships/image" Target="cid:image001.png@01D93014.74C5CEA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uropa.eu/europass/digitalskills/"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cid:image001.png@01D93014.74C5CEA0"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hyperlink" Target="http://www.pontydysgu.eu/" TargetMode="External"/><Relationship Id="rId5" Type="http://schemas.openxmlformats.org/officeDocument/2006/relationships/image" Target="../media/image7.png"/><Relationship Id="rId15" Type="http://schemas.openxmlformats.org/officeDocument/2006/relationships/image" Target="../media/image32.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cid:image001.png@01D93014.74C5CEA0"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2049"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r:link="rId8"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4209690"/>
            <a:ext cx="10404529" cy="821685"/>
          </a:xfrm>
        </p:spPr>
        <p:txBody>
          <a:bodyPr>
            <a:normAutofit fontScale="90000"/>
          </a:bodyPr>
          <a:lstStyle/>
          <a:p>
            <a:br>
              <a:rPr lang="el-GR" sz="5400" dirty="0"/>
            </a:br>
            <a:br>
              <a:rPr lang="el-GR" sz="5400" dirty="0"/>
            </a:br>
            <a:br>
              <a:rPr lang="el-GR" sz="5400" dirty="0"/>
            </a:br>
            <a:br>
              <a:rPr lang="el-GR" sz="5400" dirty="0"/>
            </a:br>
            <a:br>
              <a:rPr lang="el-GR" sz="5400" dirty="0"/>
            </a:br>
            <a:r>
              <a:rPr lang="el-GR" sz="5400" dirty="0"/>
              <a:t>Μικτή Εκπαίδευση </a:t>
            </a:r>
            <a:r>
              <a:rPr lang="de-AT" sz="5400" dirty="0"/>
              <a:t>CareerBOT</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599543"/>
          </a:xfrm>
        </p:spPr>
        <p:txBody>
          <a:bodyPr>
            <a:normAutofit fontScale="77500" lnSpcReduction="20000"/>
          </a:bodyPr>
          <a:lstStyle/>
          <a:p>
            <a:r>
              <a:rPr lang="el-GR" sz="2800" dirty="0"/>
              <a:t>Ενότητα 2 – Ψηφιακές δεξιότητες που απαιτούνται στον επαγγελματικό προσανατολισμό</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400357"/>
            <a:ext cx="8924337" cy="613068"/>
          </a:xfrm>
        </p:spPr>
        <p:txBody>
          <a:bodyPr>
            <a:noAutofit/>
          </a:bodyPr>
          <a:lstStyle/>
          <a:p>
            <a:pPr algn="l"/>
            <a:r>
              <a:rPr lang="el-GR" sz="2400" dirty="0"/>
              <a:t>Μαθησιακή ενότητα </a:t>
            </a:r>
            <a:r>
              <a:rPr lang="de-AT" sz="2400" dirty="0"/>
              <a:t>1 : </a:t>
            </a:r>
            <a:r>
              <a:rPr lang="el-GR" sz="2400" dirty="0"/>
              <a:t>Ψηφιακός επαγγελματικός προσανατολισμός και ψηφιακές τάσεις για συμβούλους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lnSpcReduction="10000"/>
          </a:bodyPr>
          <a:lstStyle/>
          <a:p>
            <a:pPr algn="l">
              <a:lnSpc>
                <a:spcPct val="115000"/>
              </a:lnSpc>
              <a:spcBef>
                <a:spcPts val="200"/>
              </a:spcBef>
              <a:spcAft>
                <a:spcPts val="1000"/>
              </a:spcAft>
            </a:pPr>
            <a:r>
              <a:rPr lang="el-GR" sz="2800" dirty="0"/>
              <a:t>Ομαδική άσκηση</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103156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47A9CAA5-DBA6-96DA-8477-0839C8945342}"/>
              </a:ext>
            </a:extLst>
          </p:cNvPr>
          <p:cNvSpPr txBox="1"/>
          <p:nvPr/>
        </p:nvSpPr>
        <p:spPr>
          <a:xfrm>
            <a:off x="1253561" y="1667179"/>
            <a:ext cx="8527524" cy="3970318"/>
          </a:xfrm>
          <a:prstGeom prst="rect">
            <a:avLst/>
          </a:prstGeom>
          <a:noFill/>
        </p:spPr>
        <p:txBody>
          <a:bodyPr wrap="square">
            <a:spAutoFit/>
          </a:bodyPr>
          <a:lstStyle/>
          <a:p>
            <a:r>
              <a:rPr lang="el-GR" sz="2800" dirty="0"/>
              <a:t>Πόσο ψηφιακή είναι η (συμβουλευτική) εργασία μου;</a:t>
            </a:r>
          </a:p>
          <a:p>
            <a:r>
              <a:rPr lang="el-GR" sz="2800" dirty="0"/>
              <a:t>Πόσο χρόνο περνάω "μπροστά σε μια οθόνη" και πόσο χρόνο αλληλοεπιδρώ πρόσωπο με πρόσωπο;</a:t>
            </a:r>
          </a:p>
          <a:p>
            <a:r>
              <a:rPr lang="el-GR" sz="2800" dirty="0"/>
              <a:t>Ποια ψηφιακά εργαλεία χρησιμοποιώ (κάντε έναν γρήγορο κατάλογο);</a:t>
            </a:r>
          </a:p>
          <a:p>
            <a:r>
              <a:rPr lang="el-GR" sz="2800" dirty="0"/>
              <a:t>Πόσο χρόνο και χρήμα εξοικονομώ/εξοικονομούμε μέσω της ψηφιοποίησης και ποιες είναι οι βελτιώσεις στις υπηρεσίες μου/μας;</a:t>
            </a:r>
          </a:p>
          <a:p>
            <a:r>
              <a:rPr lang="el-GR" sz="2800" dirty="0"/>
              <a:t>Παρακαλώ σκεφτείτε σε μικρή ομάδα - 20'</a:t>
            </a:r>
            <a:endParaRPr lang="de-AT" sz="2800" dirty="0"/>
          </a:p>
        </p:txBody>
      </p:sp>
      <p:grpSp>
        <p:nvGrpSpPr>
          <p:cNvPr id="11" name="Gruppieren 10">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2"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244664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425942"/>
            <a:ext cx="8924337" cy="613068"/>
          </a:xfrm>
        </p:spPr>
        <p:txBody>
          <a:bodyPr>
            <a:noAutofit/>
          </a:bodyPr>
          <a:lstStyle/>
          <a:p>
            <a:pPr algn="l"/>
            <a:r>
              <a:rPr lang="el-GR" sz="2400" dirty="0"/>
              <a:t>Μαθησιακή ενότητα </a:t>
            </a:r>
            <a:r>
              <a:rPr lang="de-AT" sz="2400" dirty="0"/>
              <a:t>1 : </a:t>
            </a:r>
            <a:r>
              <a:rPr lang="el-GR" sz="2400" dirty="0"/>
              <a:t>Ψηφιακός επαγγελματικός προσανατολισμός και ψηφιακές τάσεις για συμβούλους</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1050542"/>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a:extLst>
              <a:ext uri="{FF2B5EF4-FFF2-40B4-BE49-F238E27FC236}">
                <a16:creationId xmlns:a16="http://schemas.microsoft.com/office/drawing/2014/main" id="{5A353ADA-4E8E-7609-18E3-2860328C67BA}"/>
              </a:ext>
            </a:extLst>
          </p:cNvPr>
          <p:cNvPicPr>
            <a:picLocks noChangeAspect="1"/>
          </p:cNvPicPr>
          <p:nvPr/>
        </p:nvPicPr>
        <p:blipFill>
          <a:blip r:embed="rId3"/>
          <a:stretch>
            <a:fillRect/>
          </a:stretch>
        </p:blipFill>
        <p:spPr>
          <a:xfrm>
            <a:off x="797939" y="1228725"/>
            <a:ext cx="5934075" cy="4029075"/>
          </a:xfrm>
          <a:prstGeom prst="rect">
            <a:avLst/>
          </a:prstGeom>
        </p:spPr>
      </p:pic>
      <p:grpSp>
        <p:nvGrpSpPr>
          <p:cNvPr id="10" name="Gruppieren 9">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24556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3600" dirty="0"/>
              <a:t>Πηγές για</a:t>
            </a:r>
            <a:r>
              <a:rPr lang="en-IE" sz="3600" dirty="0"/>
              <a:t> </a:t>
            </a:r>
            <a:r>
              <a:rPr lang="el-GR" sz="3600" dirty="0"/>
              <a:t>Ενότητα 2 – Μαθησιακή ενότητα 1</a:t>
            </a:r>
            <a:r>
              <a:rPr lang="en-IE" sz="3600"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85810" y="1813375"/>
            <a:ext cx="8924339" cy="546754"/>
          </a:xfrm>
        </p:spPr>
        <p:txBody>
          <a:bodyPr>
            <a:normAutofit/>
          </a:bodyPr>
          <a:lstStyle/>
          <a:p>
            <a:pPr algn="l"/>
            <a:r>
              <a:rPr lang="el-GR" sz="2800" dirty="0"/>
              <a:t>Το παρακάτω εκπαιδευτικό υλικό παρέχεται:</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485809" y="2360129"/>
            <a:ext cx="8924339" cy="325215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1</a:t>
            </a:r>
            <a:r>
              <a:rPr lang="en-GB" sz="1800" dirty="0">
                <a:solidFill>
                  <a:srgbClr val="000000"/>
                </a:solidFill>
                <a:effectLst/>
                <a:latin typeface="Noto Sans Symbols"/>
                <a:ea typeface="Noto Sans Symbols"/>
                <a:cs typeface="Noto Sans Symbols"/>
              </a:rPr>
              <a:t>-01 – </a:t>
            </a:r>
            <a:r>
              <a:rPr lang="el-GR" sz="1800" dirty="0">
                <a:solidFill>
                  <a:srgbClr val="000000"/>
                </a:solidFill>
                <a:effectLst/>
                <a:latin typeface="Noto Sans Symbols"/>
                <a:ea typeface="Noto Sans Symbols"/>
                <a:cs typeface="Noto Sans Symbols"/>
              </a:rPr>
              <a:t>Ψηφιακός επαγγελματικός προσανατολισμός και ψηφιακές τάσεις για συμβούλους</a:t>
            </a:r>
            <a:br>
              <a:rPr lang="en-GB" sz="1800" dirty="0">
                <a:solidFill>
                  <a:srgbClr val="000000"/>
                </a:solidFill>
                <a:effectLst/>
                <a:latin typeface="Noto Sans Symbols"/>
                <a:ea typeface="Noto Sans Symbols"/>
                <a:cs typeface="Noto Sans Symbols"/>
              </a:rPr>
            </a:br>
            <a:r>
              <a:rPr lang="en-GB" sz="1400" dirty="0">
                <a:solidFill>
                  <a:srgbClr val="000000"/>
                </a:solidFill>
                <a:effectLst/>
                <a:latin typeface="Noto Sans Symbols"/>
                <a:ea typeface="Noto Sans Symbols"/>
                <a:cs typeface="Noto Sans Symbols"/>
              </a:rPr>
              <a:t>(</a:t>
            </a:r>
            <a:r>
              <a:rPr lang="el-GR" sz="1400" dirty="0">
                <a:solidFill>
                  <a:srgbClr val="000000"/>
                </a:solidFill>
                <a:effectLst/>
                <a:latin typeface="Noto Sans Symbols"/>
                <a:ea typeface="Noto Sans Symbols"/>
                <a:cs typeface="Noto Sans Symbols"/>
              </a:rPr>
              <a:t>αυτή η παρουσίαση, 28 σελίδες</a:t>
            </a:r>
            <a:r>
              <a:rPr lang="en-GB" sz="1400" i="1" dirty="0">
                <a:solidFill>
                  <a:srgbClr val="000000"/>
                </a:solidFill>
                <a:effectLst/>
                <a:latin typeface="Noto Sans Symbols"/>
                <a:ea typeface="Noto Sans Symbols"/>
                <a:cs typeface="Noto Sans Symbols"/>
              </a:rPr>
              <a:t>)</a:t>
            </a:r>
            <a:endParaRPr lang="de-AT" sz="1400" i="1"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1 </a:t>
            </a:r>
            <a:r>
              <a:rPr lang="en-GB" sz="1800" dirty="0">
                <a:solidFill>
                  <a:srgbClr val="000000"/>
                </a:solidFill>
                <a:effectLst/>
                <a:latin typeface="Noto Sans Symbols"/>
                <a:ea typeface="Noto Sans Symbols"/>
                <a:cs typeface="Noto Sans Symbols"/>
              </a:rPr>
              <a:t>-02 – </a:t>
            </a:r>
            <a:r>
              <a:rPr lang="el-GR" sz="1800" dirty="0">
                <a:solidFill>
                  <a:srgbClr val="000000"/>
                </a:solidFill>
                <a:effectLst/>
                <a:latin typeface="Noto Sans Symbols"/>
                <a:ea typeface="Noto Sans Symbols"/>
                <a:cs typeface="Noto Sans Symbols"/>
              </a:rPr>
              <a:t>Ψηφιακ</a:t>
            </a:r>
            <a:r>
              <a:rPr lang="el-GR" sz="1800" dirty="0">
                <a:solidFill>
                  <a:srgbClr val="000000"/>
                </a:solidFill>
                <a:latin typeface="Noto Sans Symbols"/>
                <a:ea typeface="Noto Sans Symbols"/>
                <a:cs typeface="Noto Sans Symbols"/>
              </a:rPr>
              <a:t>ός επαγγελματικός προσανατολισμός και ψηφιακές τάσεις για συμβούλους</a:t>
            </a:r>
            <a:br>
              <a:rPr lang="en-GB" sz="1800" dirty="0">
                <a:solidFill>
                  <a:srgbClr val="000000"/>
                </a:solidFill>
                <a:effectLst/>
                <a:latin typeface="Noto Sans Symbols"/>
                <a:ea typeface="Noto Sans Symbols"/>
                <a:cs typeface="Noto Sans Symbols"/>
              </a:rPr>
            </a:br>
            <a:r>
              <a:rPr lang="en-GB" sz="1400" i="1" dirty="0">
                <a:solidFill>
                  <a:srgbClr val="000000"/>
                </a:solidFill>
                <a:effectLst/>
                <a:latin typeface="Noto Sans Symbols"/>
                <a:ea typeface="Noto Sans Symbols"/>
                <a:cs typeface="Noto Sans Symbols"/>
              </a:rPr>
              <a:t>(</a:t>
            </a:r>
            <a:r>
              <a:rPr lang="el-GR" sz="1400" i="1" dirty="0">
                <a:solidFill>
                  <a:srgbClr val="000000"/>
                </a:solidFill>
                <a:effectLst/>
                <a:latin typeface="Noto Sans Symbols"/>
                <a:ea typeface="Noto Sans Symbols"/>
                <a:cs typeface="Noto Sans Symbols"/>
              </a:rPr>
              <a:t>κείμενο, 6 σελίδες</a:t>
            </a:r>
            <a:r>
              <a:rPr lang="en-GB" sz="1400" i="1" dirty="0">
                <a:solidFill>
                  <a:srgbClr val="000000"/>
                </a:solidFill>
                <a:latin typeface="Noto Sans Symbols"/>
              </a:rPr>
              <a:t>)</a:t>
            </a:r>
            <a:endParaRPr lang="de-AT" sz="1400" i="1" dirty="0">
              <a:solidFill>
                <a:srgbClr val="000000"/>
              </a:solidFill>
              <a:latin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1 </a:t>
            </a:r>
            <a:r>
              <a:rPr lang="en-GB" sz="1800" dirty="0">
                <a:solidFill>
                  <a:srgbClr val="000000"/>
                </a:solidFill>
                <a:effectLst/>
                <a:latin typeface="Noto Sans Symbols"/>
                <a:ea typeface="Noto Sans Symbols"/>
                <a:cs typeface="Noto Sans Symbols"/>
              </a:rPr>
              <a:t>-03 – </a:t>
            </a:r>
            <a:r>
              <a:rPr lang="el-GR" sz="1800" dirty="0">
                <a:solidFill>
                  <a:srgbClr val="000000"/>
                </a:solidFill>
                <a:effectLst/>
                <a:latin typeface="Noto Sans Symbols"/>
                <a:ea typeface="Noto Sans Symbols"/>
                <a:cs typeface="Noto Sans Symbols"/>
              </a:rPr>
              <a:t>Βιβλιογραφία, σύνδεσμοι και άλλες πηγές </a:t>
            </a:r>
            <a:r>
              <a:rPr lang="en-GB" sz="1400" i="1" dirty="0">
                <a:solidFill>
                  <a:srgbClr val="000000"/>
                </a:solidFill>
                <a:effectLst/>
                <a:latin typeface="Noto Sans Symbols"/>
                <a:ea typeface="Noto Sans Symbols"/>
                <a:cs typeface="Noto Sans Symbols"/>
              </a:rPr>
              <a:t>(</a:t>
            </a:r>
            <a:r>
              <a:rPr lang="el-GR" sz="1400" i="1" dirty="0">
                <a:solidFill>
                  <a:srgbClr val="000000"/>
                </a:solidFill>
                <a:effectLst/>
                <a:latin typeface="Noto Sans Symbols"/>
                <a:ea typeface="Noto Sans Symbols"/>
                <a:cs typeface="Noto Sans Symbols"/>
              </a:rPr>
              <a:t>συνδυασμένο για μαθησιακή ενότητα 1-ε, 5 σελίδες</a:t>
            </a:r>
            <a:r>
              <a:rPr lang="en-GB" sz="1400" i="1" dirty="0">
                <a:solidFill>
                  <a:srgbClr val="000000"/>
                </a:solidFill>
                <a:effectLst/>
                <a:latin typeface="Noto Sans Symbols"/>
                <a:ea typeface="Noto Sans Symbols"/>
                <a:cs typeface="Noto Sans Symbols"/>
              </a:rPr>
              <a:t>)</a:t>
            </a:r>
            <a:r>
              <a:rPr lang="en-GB" sz="1800" dirty="0">
                <a:solidFill>
                  <a:srgbClr val="000000"/>
                </a:solidFill>
                <a:effectLst/>
                <a:latin typeface="Noto Sans Symbols"/>
                <a:ea typeface="Noto Sans Symbols"/>
                <a:cs typeface="Noto Sans Symbols"/>
              </a:rPr>
              <a:t> </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1 </a:t>
            </a:r>
            <a:r>
              <a:rPr lang="en-GB" sz="1800" dirty="0">
                <a:solidFill>
                  <a:srgbClr val="000000"/>
                </a:solidFill>
                <a:effectLst/>
                <a:latin typeface="Noto Sans Symbols"/>
                <a:ea typeface="Noto Sans Symbols"/>
                <a:cs typeface="Noto Sans Symbols"/>
              </a:rPr>
              <a:t>-04 – </a:t>
            </a:r>
            <a:r>
              <a:rPr lang="el-GR" sz="1800" dirty="0">
                <a:solidFill>
                  <a:srgbClr val="000000"/>
                </a:solidFill>
                <a:effectLst/>
                <a:latin typeface="Noto Sans Symbols"/>
                <a:ea typeface="Noto Sans Symbols"/>
                <a:cs typeface="Noto Sans Symbols"/>
              </a:rPr>
              <a:t>Άσκηση: τα ψηφιακά μου εργαλεία </a:t>
            </a: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1 </a:t>
            </a:r>
            <a:r>
              <a:rPr lang="en-GB" sz="1800" dirty="0">
                <a:solidFill>
                  <a:srgbClr val="000000"/>
                </a:solidFill>
                <a:effectLst/>
                <a:latin typeface="Noto Sans Symbols"/>
                <a:ea typeface="Noto Sans Symbols"/>
                <a:cs typeface="Noto Sans Symbols"/>
              </a:rPr>
              <a:t>-05 – </a:t>
            </a:r>
            <a:r>
              <a:rPr lang="el-GR" sz="1800" dirty="0">
                <a:solidFill>
                  <a:srgbClr val="000000"/>
                </a:solidFill>
                <a:effectLst/>
                <a:latin typeface="Noto Sans Symbols"/>
                <a:ea typeface="Noto Sans Symbols"/>
                <a:cs typeface="Noto Sans Symbols"/>
              </a:rPr>
              <a:t>Λίστα ελέγχου: Μαθησιακά αποτελέσματα</a:t>
            </a:r>
            <a:endParaRPr lang="de-AT" sz="1800" dirty="0">
              <a:effectLst/>
              <a:latin typeface="Noto Sans Symbols"/>
              <a:ea typeface="Noto Sans Symbols"/>
              <a:cs typeface="Noto Sans Symbols"/>
            </a:endParaRPr>
          </a:p>
        </p:txBody>
      </p:sp>
      <p:sp>
        <p:nvSpPr>
          <p:cNvPr id="7" name="Untertitel 2">
            <a:extLst>
              <a:ext uri="{FF2B5EF4-FFF2-40B4-BE49-F238E27FC236}">
                <a16:creationId xmlns:a16="http://schemas.microsoft.com/office/drawing/2014/main" id="{03226959-6A29-976C-A4D8-CCDA8D04B0FD}"/>
              </a:ext>
            </a:extLst>
          </p:cNvPr>
          <p:cNvSpPr txBox="1">
            <a:spLocks/>
          </p:cNvSpPr>
          <p:nvPr/>
        </p:nvSpPr>
        <p:spPr>
          <a:xfrm>
            <a:off x="856746" y="1013425"/>
            <a:ext cx="8924339" cy="546754"/>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dirty="0"/>
              <a:t>Ψηφιακός επαγγελματικός προσανατολισμός και ψηφιακές τάσεις για συμβούλους</a:t>
            </a:r>
            <a:endParaRPr lang="de-AT" sz="2800" dirty="0"/>
          </a:p>
        </p:txBody>
      </p:sp>
      <p:pic>
        <p:nvPicPr>
          <p:cNvPr id="8" name="Grafik 7">
            <a:extLst>
              <a:ext uri="{FF2B5EF4-FFF2-40B4-BE49-F238E27FC236}">
                <a16:creationId xmlns:a16="http://schemas.microsoft.com/office/drawing/2014/main" id="{5DFEF465-60E5-57ED-A7DC-735F18A94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0526" y="3463824"/>
            <a:ext cx="2615082" cy="1752922"/>
          </a:xfrm>
          <a:prstGeom prst="rect">
            <a:avLst/>
          </a:prstGeom>
        </p:spPr>
      </p:pic>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a:t>
            </a:r>
            <a:r>
              <a:rPr lang="de-AT" sz="4000" dirty="0"/>
              <a:t>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26311" y="1414020"/>
            <a:ext cx="9218417" cy="275149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200" dirty="0">
                <a:latin typeface="+mj-lt"/>
              </a:rPr>
              <a:t>Ας εξερευνήσουμε την Μαθησιακή ενότητα 2</a:t>
            </a:r>
            <a:r>
              <a:rPr lang="de-AT" sz="5200" dirty="0">
                <a:latin typeface="+mj-lt"/>
              </a:rPr>
              <a:t>:</a:t>
            </a:r>
          </a:p>
          <a:p>
            <a:r>
              <a:rPr lang="el-GR" sz="5200" dirty="0">
                <a:latin typeface="+mj-lt"/>
              </a:rPr>
              <a:t>Αξιολόγηση ψηφιακού γραμματισμού και ψηφιακών δεξιοτήτων</a:t>
            </a:r>
            <a:endParaRPr lang="de-AT" sz="52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de-AT" sz="2800" dirty="0"/>
              <a:t>#competences #digcomp #digitalskills</a:t>
            </a:r>
            <a:br>
              <a:rPr lang="de-AT" sz="2800" dirty="0"/>
            </a:br>
            <a:r>
              <a:rPr lang="de-AT" sz="2800" dirty="0"/>
              <a:t>#selfassessment</a:t>
            </a:r>
          </a:p>
        </p:txBody>
      </p:sp>
      <p:grpSp>
        <p:nvGrpSpPr>
          <p:cNvPr id="15" name="Gruppieren 14">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6"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88769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DigComp competence areas">
            <a:extLst>
              <a:ext uri="{FF2B5EF4-FFF2-40B4-BE49-F238E27FC236}">
                <a16:creationId xmlns:a16="http://schemas.microsoft.com/office/drawing/2014/main" id="{FCC73A30-E4A3-F9CF-F9AF-888E09C3B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81351">
            <a:off x="5057406" y="2321373"/>
            <a:ext cx="2247900" cy="2070100"/>
          </a:xfrm>
          <a:prstGeom prst="rect">
            <a:avLst/>
          </a:prstGeom>
          <a:noFill/>
          <a:ln>
            <a:noFill/>
          </a:ln>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57688"/>
            <a:ext cx="8924337" cy="613068"/>
          </a:xfrm>
        </p:spPr>
        <p:txBody>
          <a:bodyPr>
            <a:noAutofit/>
          </a:bodyPr>
          <a:lstStyle/>
          <a:p>
            <a:pPr algn="l"/>
            <a:r>
              <a:rPr lang="el-GR" sz="3200" dirty="0"/>
              <a:t>Μαθησιακή ενότητα </a:t>
            </a:r>
            <a:r>
              <a:rPr lang="de-AT" sz="3200" dirty="0"/>
              <a:t>2: </a:t>
            </a:r>
            <a:r>
              <a:rPr lang="el-GR" sz="3200" dirty="0"/>
              <a:t>Μαθησιακά αποτελέσματα</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92500"/>
          </a:bodyPr>
          <a:lstStyle/>
          <a:p>
            <a:pPr algn="l"/>
            <a:r>
              <a:rPr lang="el-GR" sz="2800" dirty="0"/>
              <a:t>Αξιολόγηση ψηφιακού γραμματισμού και ψηφιακών δεξιοτήτων</a:t>
            </a:r>
            <a:endParaRPr lang="en-US"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Ψηφιακή επάρκει</a:t>
            </a:r>
            <a:r>
              <a:rPr lang="el-GR" sz="1800" b="1" dirty="0">
                <a:solidFill>
                  <a:srgbClr val="000000"/>
                </a:solidFill>
                <a:latin typeface="Noto Sans Symbols"/>
                <a:ea typeface="Noto Sans Symbols"/>
                <a:cs typeface="Noto Sans Symbols"/>
              </a:rPr>
              <a:t>α για τους πολίτες </a:t>
            </a:r>
            <a:r>
              <a:rPr lang="en-GB" sz="1800" b="1" dirty="0">
                <a:solidFill>
                  <a:srgbClr val="000000"/>
                </a:solidFill>
                <a:effectLst/>
                <a:latin typeface="Noto Sans Symbols"/>
                <a:ea typeface="Noto Sans Symbols"/>
                <a:cs typeface="Noto Sans Symbols"/>
              </a:rPr>
              <a:t>(DigComp):</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Εξοικείωση με τη δομή του DigComp, γνωρίζοντας τις πέντε διαστάσεις με αντίστοιχα παραδείγματα.</a:t>
            </a:r>
            <a:endParaRPr lang="en-GB" sz="1800" dirty="0">
              <a:solidFill>
                <a:srgbClr val="000000"/>
              </a:solidFill>
              <a:latin typeface="Noto Sans Symbols"/>
              <a:ea typeface="Noto Sans Symbols"/>
              <a:cs typeface="Noto Sans Symbols"/>
            </a:endParaRPr>
          </a:p>
          <a:p>
            <a:pPr lvl="0" algn="l">
              <a:lnSpc>
                <a:spcPct val="115000"/>
              </a:lnSpc>
              <a:spcAft>
                <a:spcPts val="1000"/>
              </a:spcAft>
              <a:tabLst>
                <a:tab pos="660400" algn="l"/>
              </a:tabLst>
            </a:pPr>
            <a:endParaRPr lang="el-GR" sz="1800" dirty="0">
              <a:latin typeface="Noto Sans Symbols"/>
              <a:ea typeface="Noto Sans Symbols"/>
              <a:cs typeface="Noto Sans Symbols"/>
            </a:endParaRPr>
          </a:p>
          <a:p>
            <a:pPr lvl="0" algn="l">
              <a:lnSpc>
                <a:spcPct val="115000"/>
              </a:lnSpc>
              <a:spcAft>
                <a:spcPts val="1000"/>
              </a:spcAft>
              <a:tabLst>
                <a:tab pos="660400" algn="l"/>
              </a:tabLst>
            </a:pP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Αξιολογώντας ψηφιακές δεξιότητες</a:t>
            </a:r>
            <a:r>
              <a:rPr lang="en-GB" sz="1800" b="1" dirty="0">
                <a:solidFill>
                  <a:srgbClr val="000000"/>
                </a:solidFill>
                <a:effectLst/>
                <a:latin typeface="Noto Sans Symbols"/>
                <a:ea typeface="Noto Sans Symbols"/>
                <a:cs typeface="Noto Sans Symbols"/>
              </a:rPr>
              <a:t>:</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Γνωρίζετε που και πώς να αξιολογήσετε τις ψηφιακές δεξιότητες;</a:t>
            </a:r>
            <a:r>
              <a:rPr lang="en-GB" sz="1800" dirty="0">
                <a:solidFill>
                  <a:srgbClr val="000000"/>
                </a:solidFill>
                <a:effectLst/>
                <a:latin typeface="Noto Sans Symbols"/>
                <a:ea typeface="Noto Sans Symbols"/>
                <a:cs typeface="Noto Sans Symbols"/>
              </a:rPr>
              <a:t> </a:t>
            </a:r>
            <a:endParaRPr lang="de-AT" sz="1800" dirty="0">
              <a:effectLst/>
              <a:latin typeface="Noto Sans Symbols"/>
              <a:ea typeface="Noto Sans Symbols"/>
              <a:cs typeface="Noto Sans Symbols"/>
            </a:endParaRPr>
          </a:p>
        </p:txBody>
      </p:sp>
      <p:pic>
        <p:nvPicPr>
          <p:cNvPr id="9" name="Grafik 8">
            <a:extLst>
              <a:ext uri="{FF2B5EF4-FFF2-40B4-BE49-F238E27FC236}">
                <a16:creationId xmlns:a16="http://schemas.microsoft.com/office/drawing/2014/main" id="{3B16A736-8F3E-F00A-B5EB-B2DE1C25F9B7}"/>
              </a:ext>
            </a:extLst>
          </p:cNvPr>
          <p:cNvPicPr>
            <a:picLocks noChangeAspect="1"/>
          </p:cNvPicPr>
          <p:nvPr/>
        </p:nvPicPr>
        <p:blipFill>
          <a:blip r:embed="rId4"/>
          <a:stretch>
            <a:fillRect/>
          </a:stretch>
        </p:blipFill>
        <p:spPr>
          <a:xfrm rot="20457768">
            <a:off x="1871384" y="5238955"/>
            <a:ext cx="2322740" cy="774247"/>
          </a:xfrm>
          <a:prstGeom prst="rect">
            <a:avLst/>
          </a:prstGeom>
        </p:spPr>
      </p:pic>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272002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a:t>
            </a:r>
            <a:r>
              <a:rPr lang="de-AT" sz="2400" dirty="0"/>
              <a:t>2: </a:t>
            </a:r>
            <a:r>
              <a:rPr lang="el-GR" sz="2400" dirty="0"/>
              <a:t>Αξιολόγηση ψηφιακού γραμματισμού και ψηφιακών δεξιοτήτων</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Πλαίσιο ψηφιακής επάρκειας για τους πολίτες </a:t>
            </a:r>
            <a:r>
              <a:rPr lang="en-US" sz="2800" dirty="0"/>
              <a:t>(DigComp)</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a:extLst>
              <a:ext uri="{FF2B5EF4-FFF2-40B4-BE49-F238E27FC236}">
                <a16:creationId xmlns:a16="http://schemas.microsoft.com/office/drawing/2014/main" id="{5C2A58F0-FED0-4909-5B3D-86E209905584}"/>
              </a:ext>
            </a:extLst>
          </p:cNvPr>
          <p:cNvPicPr>
            <a:picLocks noChangeAspect="1"/>
          </p:cNvPicPr>
          <p:nvPr/>
        </p:nvPicPr>
        <p:blipFill>
          <a:blip r:embed="rId3"/>
          <a:stretch>
            <a:fillRect/>
          </a:stretch>
        </p:blipFill>
        <p:spPr>
          <a:xfrm>
            <a:off x="1949304" y="1600200"/>
            <a:ext cx="5211471" cy="4288784"/>
          </a:xfrm>
          <a:prstGeom prst="rect">
            <a:avLst/>
          </a:prstGeom>
        </p:spPr>
      </p:pic>
      <p:pic>
        <p:nvPicPr>
          <p:cNvPr id="10" name="Grafik 9" descr="DigComp competence areas">
            <a:extLst>
              <a:ext uri="{FF2B5EF4-FFF2-40B4-BE49-F238E27FC236}">
                <a16:creationId xmlns:a16="http://schemas.microsoft.com/office/drawing/2014/main" id="{5D733114-9D97-F976-F29B-6094D6968E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9877" y="2630606"/>
            <a:ext cx="3114868" cy="2868494"/>
          </a:xfrm>
          <a:prstGeom prst="rect">
            <a:avLst/>
          </a:prstGeom>
          <a:noFill/>
          <a:ln>
            <a:noFill/>
          </a:ln>
        </p:spPr>
      </p:pic>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9666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000" dirty="0"/>
              <a:t>Μαθησιακή ενότητα </a:t>
            </a:r>
            <a:r>
              <a:rPr lang="de-AT" sz="2000" dirty="0"/>
              <a:t>2: </a:t>
            </a:r>
            <a:r>
              <a:rPr lang="el-GR" sz="2000" dirty="0"/>
              <a:t>Αξιολόγηση ψηφιακού γραμματισμού και ψηφιακών δεξιοτήτων</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Πλαίσιο ψηφιακής επάρκειας για τους πολίτες </a:t>
            </a:r>
            <a:r>
              <a:rPr lang="en-US" sz="2800" dirty="0"/>
              <a:t>(DigComp)</a:t>
            </a:r>
            <a:endParaRPr lang="de-AT" sz="2800" dirty="0"/>
          </a:p>
          <a:p>
            <a:pPr algn="l"/>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DigComp 2.2 Figures summary">
            <a:extLst>
              <a:ext uri="{FF2B5EF4-FFF2-40B4-BE49-F238E27FC236}">
                <a16:creationId xmlns:a16="http://schemas.microsoft.com/office/drawing/2014/main" id="{8EB106D6-3579-1F81-56D5-7CC8B6FD3C58}"/>
              </a:ext>
            </a:extLst>
          </p:cNvPr>
          <p:cNvPicPr>
            <a:picLocks noChangeAspect="1"/>
          </p:cNvPicPr>
          <p:nvPr/>
        </p:nvPicPr>
        <p:blipFill rotWithShape="1">
          <a:blip r:embed="rId3">
            <a:extLst>
              <a:ext uri="{28A0092B-C50C-407E-A947-70E740481C1C}">
                <a14:useLocalDpi xmlns:a14="http://schemas.microsoft.com/office/drawing/2010/main" val="0"/>
              </a:ext>
            </a:extLst>
          </a:blip>
          <a:srcRect t="3539" b="2710"/>
          <a:stretch/>
        </p:blipFill>
        <p:spPr bwMode="auto">
          <a:xfrm>
            <a:off x="2231182" y="1510302"/>
            <a:ext cx="6175465" cy="4726917"/>
          </a:xfrm>
          <a:prstGeom prst="rect">
            <a:avLst/>
          </a:prstGeom>
          <a:noFill/>
          <a:ln>
            <a:noFill/>
          </a:ln>
          <a:extLst>
            <a:ext uri="{53640926-AAD7-44D8-BBD7-CCE9431645EC}">
              <a14:shadowObscured xmlns:a14="http://schemas.microsoft.com/office/drawing/2010/main"/>
            </a:ext>
          </a:extLst>
        </p:spPr>
      </p:pic>
      <p:grpSp>
        <p:nvGrpSpPr>
          <p:cNvPr id="11" name="Gruppieren 10">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2"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66559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a:t>
            </a:r>
            <a:r>
              <a:rPr lang="de-AT" sz="2400" dirty="0"/>
              <a:t>2: </a:t>
            </a:r>
            <a:r>
              <a:rPr lang="el-GR" sz="2400" dirty="0"/>
              <a:t>αξιολόγηση ψηφιακού γραμματισμού και ψηφιακών δεξιοτήτων</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Grafik 10" descr="Ein Bild, das Text, Screenshot, Webseite, Software enthält.&#10;&#10;Automatisch generierte Beschreibung">
            <a:extLst>
              <a:ext uri="{FF2B5EF4-FFF2-40B4-BE49-F238E27FC236}">
                <a16:creationId xmlns:a16="http://schemas.microsoft.com/office/drawing/2014/main" id="{013306A8-692A-283E-8F97-8E658AA04A16}"/>
              </a:ext>
            </a:extLst>
          </p:cNvPr>
          <p:cNvPicPr>
            <a:picLocks noChangeAspect="1"/>
          </p:cNvPicPr>
          <p:nvPr/>
        </p:nvPicPr>
        <p:blipFill rotWithShape="1">
          <a:blip r:embed="rId3"/>
          <a:srcRect b="21431"/>
          <a:stretch/>
        </p:blipFill>
        <p:spPr bwMode="auto">
          <a:xfrm>
            <a:off x="952597" y="888590"/>
            <a:ext cx="7248438" cy="4373574"/>
          </a:xfrm>
          <a:prstGeom prst="rect">
            <a:avLst/>
          </a:prstGeom>
          <a:ln>
            <a:noFill/>
          </a:ln>
          <a:extLst>
            <a:ext uri="{53640926-AAD7-44D8-BBD7-CCE9431645EC}">
              <a14:shadowObscured xmlns:a14="http://schemas.microsoft.com/office/drawing/2010/main"/>
            </a:ext>
          </a:extLst>
        </p:spPr>
      </p:pic>
      <p:sp>
        <p:nvSpPr>
          <p:cNvPr id="13" name="Textfeld 12">
            <a:extLst>
              <a:ext uri="{FF2B5EF4-FFF2-40B4-BE49-F238E27FC236}">
                <a16:creationId xmlns:a16="http://schemas.microsoft.com/office/drawing/2014/main" id="{985E0436-D27A-8383-F0EC-7FB4C64A320E}"/>
              </a:ext>
            </a:extLst>
          </p:cNvPr>
          <p:cNvSpPr txBox="1"/>
          <p:nvPr/>
        </p:nvSpPr>
        <p:spPr>
          <a:xfrm>
            <a:off x="1025554" y="5508663"/>
            <a:ext cx="6094602" cy="392159"/>
          </a:xfrm>
          <a:prstGeom prst="rect">
            <a:avLst/>
          </a:prstGeom>
          <a:noFill/>
        </p:spPr>
        <p:txBody>
          <a:bodyPr wrap="square">
            <a:spAutoFit/>
          </a:bodyPr>
          <a:lstStyle/>
          <a:p>
            <a:pPr>
              <a:lnSpc>
                <a:spcPct val="115000"/>
              </a:lnSpc>
              <a:spcAft>
                <a:spcPts val="1000"/>
              </a:spcAft>
            </a:pP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https://esco.ec.europa.eu/en/classification/skill_main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5"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73606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a:t>
            </a:r>
            <a:r>
              <a:rPr lang="de-AT" sz="2400" dirty="0"/>
              <a:t>2: </a:t>
            </a:r>
            <a:r>
              <a:rPr lang="el-GR" sz="2400" dirty="0"/>
              <a:t>Αξιολόγηση ψηφιακού γραμματισμού και των ψηφιακών δεξιοτήτων</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Αξιολόγηση ψηφιακών δεξιοτήτων</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a:extLst>
              <a:ext uri="{FF2B5EF4-FFF2-40B4-BE49-F238E27FC236}">
                <a16:creationId xmlns:a16="http://schemas.microsoft.com/office/drawing/2014/main" id="{D88DCAD2-89D7-2887-E625-8BE29E989974}"/>
              </a:ext>
            </a:extLst>
          </p:cNvPr>
          <p:cNvPicPr>
            <a:picLocks noChangeAspect="1"/>
          </p:cNvPicPr>
          <p:nvPr/>
        </p:nvPicPr>
        <p:blipFill>
          <a:blip r:embed="rId3"/>
          <a:stretch>
            <a:fillRect/>
          </a:stretch>
        </p:blipFill>
        <p:spPr>
          <a:xfrm rot="21260187">
            <a:off x="964424" y="1772357"/>
            <a:ext cx="5894766" cy="3665574"/>
          </a:xfrm>
          <a:prstGeom prst="rect">
            <a:avLst/>
          </a:prstGeom>
        </p:spPr>
      </p:pic>
      <p:pic>
        <p:nvPicPr>
          <p:cNvPr id="11" name="Grafik 10">
            <a:extLst>
              <a:ext uri="{FF2B5EF4-FFF2-40B4-BE49-F238E27FC236}">
                <a16:creationId xmlns:a16="http://schemas.microsoft.com/office/drawing/2014/main" id="{1675E65C-D488-8255-72E5-4C654F898BA6}"/>
              </a:ext>
            </a:extLst>
          </p:cNvPr>
          <p:cNvPicPr>
            <a:picLocks noChangeAspect="1"/>
          </p:cNvPicPr>
          <p:nvPr/>
        </p:nvPicPr>
        <p:blipFill>
          <a:blip r:embed="rId4"/>
          <a:stretch>
            <a:fillRect/>
          </a:stretch>
        </p:blipFill>
        <p:spPr>
          <a:xfrm rot="1027170">
            <a:off x="7699042" y="1865846"/>
            <a:ext cx="2914650" cy="2543175"/>
          </a:xfrm>
          <a:prstGeom prst="rect">
            <a:avLst/>
          </a:prstGeom>
        </p:spPr>
      </p:pic>
      <p:sp>
        <p:nvSpPr>
          <p:cNvPr id="13" name="Textfeld 12">
            <a:extLst>
              <a:ext uri="{FF2B5EF4-FFF2-40B4-BE49-F238E27FC236}">
                <a16:creationId xmlns:a16="http://schemas.microsoft.com/office/drawing/2014/main" id="{6C22C0FE-C968-B250-0BAB-394D1B65FBA5}"/>
              </a:ext>
            </a:extLst>
          </p:cNvPr>
          <p:cNvSpPr txBox="1"/>
          <p:nvPr/>
        </p:nvSpPr>
        <p:spPr>
          <a:xfrm>
            <a:off x="2933295" y="5510574"/>
            <a:ext cx="4771240" cy="573298"/>
          </a:xfrm>
          <a:prstGeom prst="rect">
            <a:avLst/>
          </a:prstGeom>
          <a:noFill/>
        </p:spPr>
        <p:txBody>
          <a:bodyPr wrap="square">
            <a:spAutoFit/>
          </a:bodyPr>
          <a:lstStyle/>
          <a:p>
            <a:pPr>
              <a:lnSpc>
                <a:spcPct val="115000"/>
              </a:lnSpc>
              <a:spcAft>
                <a:spcPts val="1000"/>
              </a:spcAft>
            </a:pP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https://europa.eu/europass/digitalskills/</a:t>
            </a:r>
            <a:r>
              <a:rPr lang="en-US" sz="1400" dirty="0">
                <a:effectLst/>
                <a:latin typeface="Calibri" panose="020F0502020204030204" pitchFamily="34" charset="0"/>
                <a:ea typeface="Calibri" panose="020F0502020204030204" pitchFamily="34" charset="0"/>
                <a:cs typeface="Arial" panose="020B0604020202020204" pitchFamily="34" charset="0"/>
              </a:rPr>
              <a:t> </a:t>
            </a:r>
            <a:r>
              <a:rPr lang="el-GR" sz="1400" dirty="0">
                <a:latin typeface="Calibri" panose="020F0502020204030204" pitchFamily="34" charset="0"/>
                <a:ea typeface="Calibri" panose="020F0502020204030204" pitchFamily="34" charset="0"/>
                <a:cs typeface="Arial" panose="020B0604020202020204" pitchFamily="34" charset="0"/>
              </a:rPr>
              <a:t>ή</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https://digital-skills-jobs.europa.eu/digitalskills/</a:t>
            </a:r>
            <a:endParaRPr lang="de-AT"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3D256465-DBDE-4C44-2EAF-17D861818E1A}"/>
              </a:ext>
            </a:extLst>
          </p:cNvPr>
          <p:cNvSpPr txBox="1"/>
          <p:nvPr/>
        </p:nvSpPr>
        <p:spPr>
          <a:xfrm>
            <a:off x="9153683" y="4781667"/>
            <a:ext cx="2397154" cy="325538"/>
          </a:xfrm>
          <a:prstGeom prst="rect">
            <a:avLst/>
          </a:prstGeom>
          <a:noFill/>
        </p:spPr>
        <p:txBody>
          <a:bodyPr wrap="square">
            <a:spAutoFit/>
          </a:bodyPr>
          <a:lstStyle/>
          <a:p>
            <a:pPr>
              <a:lnSpc>
                <a:spcPct val="115000"/>
              </a:lnSpc>
              <a:spcAft>
                <a:spcPts val="1000"/>
              </a:spcAft>
            </a:pPr>
            <a:r>
              <a:rPr lang="en-GB"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https://mydigiskills.eu/</a:t>
            </a:r>
            <a:endParaRPr lang="de-AT" sz="14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5" name="Gruppieren 14">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8"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8" r:link="rId9"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64675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9400060" cy="613068"/>
          </a:xfrm>
        </p:spPr>
        <p:txBody>
          <a:bodyPr>
            <a:noAutofit/>
          </a:bodyPr>
          <a:lstStyle/>
          <a:p>
            <a:pPr algn="l"/>
            <a:r>
              <a:rPr lang="el-GR" sz="2000" dirty="0"/>
              <a:t>Μαθησιακή ενότητα </a:t>
            </a:r>
            <a:r>
              <a:rPr lang="de-AT" sz="2000" dirty="0"/>
              <a:t>2: </a:t>
            </a:r>
            <a:r>
              <a:rPr lang="el-GR" sz="2000" dirty="0"/>
              <a:t>ψηφιακός επαγγελματικός προσανατολισμός και ψηφιακές τάσεις για τους συμβούλους</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lnSpcReduction="10000"/>
          </a:bodyPr>
          <a:lstStyle/>
          <a:p>
            <a:pPr algn="l">
              <a:lnSpc>
                <a:spcPct val="115000"/>
              </a:lnSpc>
              <a:spcBef>
                <a:spcPts val="200"/>
              </a:spcBef>
              <a:spcAft>
                <a:spcPts val="1000"/>
              </a:spcAft>
            </a:pPr>
            <a:r>
              <a:rPr lang="el-GR" sz="2800" dirty="0"/>
              <a:t>Ομαδική άσκηση – Αξιολόγηση ψηφιακών δεξιοτήτων</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47A9CAA5-DBA6-96DA-8477-0839C8945342}"/>
              </a:ext>
            </a:extLst>
          </p:cNvPr>
          <p:cNvSpPr txBox="1"/>
          <p:nvPr/>
        </p:nvSpPr>
        <p:spPr>
          <a:xfrm>
            <a:off x="1142049" y="2054687"/>
            <a:ext cx="8527524" cy="2246769"/>
          </a:xfrm>
          <a:prstGeom prst="rect">
            <a:avLst/>
          </a:prstGeom>
          <a:noFill/>
        </p:spPr>
        <p:txBody>
          <a:bodyPr wrap="square">
            <a:spAutoFit/>
          </a:bodyPr>
          <a:lstStyle/>
          <a:p>
            <a:r>
              <a:rPr lang="en-US" sz="2800"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3"/>
              </a:rPr>
              <a:t>https://europa.eu/europass/digitalskills/</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el-GR" sz="2800" dirty="0">
                <a:latin typeface="Calibri" panose="020F0502020204030204" pitchFamily="34" charset="0"/>
                <a:cs typeface="Arial" panose="020B0604020202020204" pitchFamily="34" charset="0"/>
              </a:rPr>
              <a:t>Παρακαλούμε κάντε το τεστ στον φορητό σας υπολογιστή ή στο tablet σας.</a:t>
            </a:r>
          </a:p>
          <a:p>
            <a:endParaRPr lang="el-GR" sz="2800" dirty="0">
              <a:latin typeface="Calibri" panose="020F0502020204030204" pitchFamily="34" charset="0"/>
              <a:cs typeface="Arial" panose="020B0604020202020204" pitchFamily="34" charset="0"/>
            </a:endParaRPr>
          </a:p>
          <a:p>
            <a:r>
              <a:rPr lang="el-GR" sz="2800" dirty="0">
                <a:latin typeface="Calibri" panose="020F0502020204030204" pitchFamily="34" charset="0"/>
                <a:cs typeface="Arial" panose="020B0604020202020204" pitchFamily="34" charset="0"/>
              </a:rPr>
              <a:t>Παρακαλώ αποθηκεύστε την προσωπική σας αναφορά.</a:t>
            </a:r>
            <a:endParaRPr lang="de-AT" sz="2800" dirty="0"/>
          </a:p>
        </p:txBody>
      </p:sp>
      <p:grpSp>
        <p:nvGrpSpPr>
          <p:cNvPr id="11" name="Gruppieren 10">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2"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4752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fontScale="92500"/>
          </a:bodyPr>
          <a:lstStyle/>
          <a:p>
            <a:pPr algn="l"/>
            <a:r>
              <a:rPr lang="el-GR" dirty="0"/>
              <a:t>Η Ενότητα 2 περιλαμβάνει 3 μαθησιακές ενότητες με το εξής περιεχόμενο:</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dirty="0"/>
              <a:t>Μαθησιακή Ενότητα 1: Ψηφιακός επαγγελματικός προσανατολισμός και ψηφιακές τάσεις για συμβούλους </a:t>
            </a:r>
          </a:p>
          <a:p>
            <a:pPr marL="285750" indent="-285750" algn="l">
              <a:buFont typeface="Wingdings" panose="05000000000000000000" pitchFamily="2" charset="2"/>
              <a:buChar char="§"/>
            </a:pPr>
            <a:r>
              <a:rPr lang="el-GR" sz="1700" dirty="0"/>
              <a:t>Σύντομη ιστορία για τον επαγγελματικό προσανατολισμό και την Συμβουλευτική </a:t>
            </a:r>
          </a:p>
          <a:p>
            <a:pPr marL="285750" indent="-285750" algn="l">
              <a:buFont typeface="Wingdings" panose="05000000000000000000" pitchFamily="2" charset="2"/>
              <a:buChar char="§"/>
            </a:pPr>
            <a:r>
              <a:rPr lang="el-GR" sz="1700" dirty="0"/>
              <a:t>Ψηφιοποίηση του επαγγελματικού προσανατολισμού και της Συμβουλευτικής </a:t>
            </a:r>
          </a:p>
          <a:p>
            <a:pPr marL="285750" indent="-285750" algn="l">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Arial" panose="020B0604020202020204" pitchFamily="34" charset="0"/>
              </a:rPr>
              <a:t>Σημερινές ή αναδυόμενες τάσεις στον ψηφιακό επαγγελματικό προσανατολισμό </a:t>
            </a:r>
            <a:endParaRPr lang="de-AT" sz="1900" dirty="0"/>
          </a:p>
          <a:p>
            <a:pPr algn="l"/>
            <a:r>
              <a:rPr lang="el-GR" dirty="0"/>
              <a:t>Μαθησιακή Ενότητα 2: Αξιολόγηση Ψηφιακού  γραμματισμού και ψηφιακών δεξιοτήτων </a:t>
            </a:r>
          </a:p>
          <a:p>
            <a:pPr marL="285750" indent="-285750" algn="l">
              <a:buFont typeface="Wingdings" panose="05000000000000000000" pitchFamily="2" charset="2"/>
              <a:buChar char="§"/>
            </a:pPr>
            <a:r>
              <a:rPr lang="el-GR" sz="1700" dirty="0"/>
              <a:t>Πλαίσιο ψηφιακής επάρκειας για τους πολίτες </a:t>
            </a:r>
            <a:r>
              <a:rPr lang="en-US" sz="1700" dirty="0"/>
              <a:t>(DigComp)</a:t>
            </a:r>
            <a:endParaRPr lang="de-AT" sz="1700" dirty="0"/>
          </a:p>
          <a:p>
            <a:pPr marL="285750" indent="-285750" algn="l">
              <a:buFont typeface="Wingdings" panose="05000000000000000000" pitchFamily="2" charset="2"/>
              <a:buChar char="§"/>
            </a:pPr>
            <a:r>
              <a:rPr lang="el-GR" sz="1700" dirty="0"/>
              <a:t>Αξιολόγηση ψηφιακών δεξιοτήτων </a:t>
            </a:r>
            <a:endParaRPr lang="de-AT" sz="1700" dirty="0"/>
          </a:p>
          <a:p>
            <a:pPr algn="l"/>
            <a:r>
              <a:rPr lang="el-GR" dirty="0"/>
              <a:t>Μαθησιακή Ενότητα 3: Νοημοσύνη στην αγορά εργασίας και δύο παραδείγματα</a:t>
            </a:r>
            <a:endParaRPr lang="de-AT" b="1" dirty="0"/>
          </a:p>
          <a:p>
            <a:pPr marL="342900" indent="-342900" algn="l">
              <a:buFont typeface="Wingdings" panose="05000000000000000000" pitchFamily="2" charset="2"/>
              <a:buChar char="§"/>
            </a:pPr>
            <a:r>
              <a:rPr lang="el-GR" sz="1700" dirty="0"/>
              <a:t>Πληροφορίες για την αγορά εργασίας και την νοημοσύνη στην αγορά εργασίας </a:t>
            </a:r>
          </a:p>
          <a:p>
            <a:pPr marL="342900" indent="-342900" algn="l">
              <a:buFont typeface="Wingdings" panose="05000000000000000000" pitchFamily="2" charset="2"/>
              <a:buChar char="§"/>
            </a:pPr>
            <a:r>
              <a:rPr lang="el-GR" sz="1700" dirty="0"/>
              <a:t>Παραδείγματα νοημοσύνης στην αγορά εργασίας: </a:t>
            </a:r>
            <a:r>
              <a:rPr lang="en-US" sz="1700" dirty="0"/>
              <a:t>ESCO, Skills-OVATE</a:t>
            </a:r>
            <a:endParaRPr lang="de-AT" sz="1700"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184786"/>
            <a:ext cx="11211507" cy="600164"/>
            <a:chOff x="797939" y="6184786"/>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184786"/>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endParaRP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4000" dirty="0"/>
              <a:t>ΑΤΖΕΝΤΑ</a:t>
            </a:r>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a:t>
            </a:r>
            <a:r>
              <a:rPr lang="de-AT" sz="2400" dirty="0"/>
              <a:t>2</a:t>
            </a:r>
            <a:r>
              <a:rPr lang="el-GR" sz="2400" dirty="0"/>
              <a:t>: Αξιολόγηση ψηφιακού γραμματισμού και ψηφιακών δεξιοτήτων</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a:extLst>
              <a:ext uri="{FF2B5EF4-FFF2-40B4-BE49-F238E27FC236}">
                <a16:creationId xmlns:a16="http://schemas.microsoft.com/office/drawing/2014/main" id="{166D000E-F3C8-99D0-5C77-0A0E9375F342}"/>
              </a:ext>
            </a:extLst>
          </p:cNvPr>
          <p:cNvPicPr>
            <a:picLocks noChangeAspect="1"/>
          </p:cNvPicPr>
          <p:nvPr/>
        </p:nvPicPr>
        <p:blipFill>
          <a:blip r:embed="rId3"/>
          <a:stretch>
            <a:fillRect/>
          </a:stretch>
        </p:blipFill>
        <p:spPr>
          <a:xfrm>
            <a:off x="952597" y="1263890"/>
            <a:ext cx="7242917" cy="2989328"/>
          </a:xfrm>
          <a:prstGeom prst="rect">
            <a:avLst/>
          </a:prstGeom>
        </p:spPr>
      </p:pic>
      <p:grpSp>
        <p:nvGrpSpPr>
          <p:cNvPr id="10" name="Gruppieren 9">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99457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3600" dirty="0"/>
              <a:t>Πηγές για Ενότητα 2 – Μαθησιακή ενότητα 2</a:t>
            </a:r>
            <a:r>
              <a:rPr lang="en-IE" sz="3600"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2130309"/>
            <a:ext cx="8924339" cy="546754"/>
          </a:xfrm>
        </p:spPr>
        <p:txBody>
          <a:bodyPr>
            <a:normAutofit/>
          </a:bodyPr>
          <a:lstStyle/>
          <a:p>
            <a:pPr algn="l"/>
            <a:r>
              <a:rPr lang="el-GR" dirty="0"/>
              <a:t>Το παρακάτω εκπαιδευτικό υλικό παρέχεται:</a:t>
            </a:r>
            <a:endParaRPr lang="en-IE"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710481"/>
            <a:ext cx="8924339" cy="297432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latin typeface="Noto Sans Symbols"/>
                <a:ea typeface="Noto Sans Symbols"/>
                <a:cs typeface="Noto Sans Symbols"/>
              </a:rPr>
              <a:t>Ενότητα 2 – Μαθησιακή ενότητα 2 </a:t>
            </a:r>
            <a:r>
              <a:rPr lang="en-GB" sz="1800" dirty="0">
                <a:solidFill>
                  <a:srgbClr val="000000"/>
                </a:solidFill>
                <a:effectLst/>
                <a:latin typeface="Noto Sans Symbols"/>
                <a:ea typeface="Noto Sans Symbols"/>
                <a:cs typeface="Noto Sans Symbols"/>
              </a:rPr>
              <a:t>-01 – </a:t>
            </a:r>
            <a:r>
              <a:rPr lang="el-GR" sz="1800" dirty="0">
                <a:solidFill>
                  <a:srgbClr val="000000"/>
                </a:solidFill>
                <a:effectLst/>
                <a:latin typeface="Noto Sans Symbols"/>
                <a:ea typeface="Noto Sans Symbols"/>
                <a:cs typeface="Noto Sans Symbols"/>
              </a:rPr>
              <a:t>Αξιολόγηση ψηφιακού γραμματισμού και ψηφιακών δεξιοτήτων</a:t>
            </a:r>
            <a:br>
              <a:rPr lang="en-GB" sz="1800" dirty="0">
                <a:solidFill>
                  <a:srgbClr val="000000"/>
                </a:solidFill>
                <a:effectLst/>
                <a:latin typeface="Noto Sans Symbols"/>
                <a:ea typeface="Noto Sans Symbols"/>
                <a:cs typeface="Noto Sans Symbols"/>
              </a:rPr>
            </a:br>
            <a:r>
              <a:rPr lang="en-GB" sz="1400" dirty="0">
                <a:solidFill>
                  <a:srgbClr val="000000"/>
                </a:solidFill>
                <a:effectLst/>
                <a:latin typeface="Noto Sans Symbols"/>
                <a:ea typeface="Noto Sans Symbols"/>
                <a:cs typeface="Noto Sans Symbols"/>
              </a:rPr>
              <a:t>(</a:t>
            </a:r>
            <a:r>
              <a:rPr lang="el-GR" sz="1400" dirty="0">
                <a:solidFill>
                  <a:srgbClr val="000000"/>
                </a:solidFill>
                <a:effectLst/>
                <a:latin typeface="Noto Sans Symbols"/>
                <a:ea typeface="Noto Sans Symbols"/>
                <a:cs typeface="Noto Sans Symbols"/>
              </a:rPr>
              <a:t>αυτή η παρουσίαση, 28 σελίδες</a:t>
            </a:r>
            <a:r>
              <a:rPr lang="en-GB" sz="1400" i="1" dirty="0">
                <a:solidFill>
                  <a:srgbClr val="000000"/>
                </a:solidFill>
                <a:effectLst/>
                <a:latin typeface="Noto Sans Symbols"/>
                <a:ea typeface="Noto Sans Symbols"/>
                <a:cs typeface="Noto Sans Symbols"/>
              </a:rPr>
              <a:t>)</a:t>
            </a:r>
            <a:endParaRPr lang="de-AT" sz="1400" i="1"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latin typeface="Noto Sans Symbols"/>
                <a:ea typeface="Noto Sans Symbols"/>
                <a:cs typeface="Noto Sans Symbols"/>
              </a:rPr>
              <a:t>Ενότητα 2 – Μαθησιακή ενότητα 2 </a:t>
            </a:r>
            <a:r>
              <a:rPr lang="en-GB" sz="1800" dirty="0">
                <a:solidFill>
                  <a:srgbClr val="000000"/>
                </a:solidFill>
                <a:effectLst/>
                <a:latin typeface="Noto Sans Symbols"/>
                <a:ea typeface="Noto Sans Symbols"/>
                <a:cs typeface="Noto Sans Symbols"/>
              </a:rPr>
              <a:t>-02 – </a:t>
            </a:r>
            <a:r>
              <a:rPr lang="el-GR" sz="1800" dirty="0">
                <a:solidFill>
                  <a:srgbClr val="000000"/>
                </a:solidFill>
                <a:effectLst/>
                <a:latin typeface="Noto Sans Symbols"/>
                <a:ea typeface="Noto Sans Symbols"/>
                <a:cs typeface="Noto Sans Symbols"/>
              </a:rPr>
              <a:t>Αξιολόγηση ψηφιακού γραμματισμού και ψηφιακών δεξιοτήτων</a:t>
            </a:r>
            <a:br>
              <a:rPr lang="en-GB" sz="1800" dirty="0">
                <a:solidFill>
                  <a:srgbClr val="000000"/>
                </a:solidFill>
                <a:effectLst/>
                <a:latin typeface="Noto Sans Symbols"/>
                <a:ea typeface="Noto Sans Symbols"/>
                <a:cs typeface="Noto Sans Symbols"/>
              </a:rPr>
            </a:br>
            <a:r>
              <a:rPr lang="en-GB" sz="1400" i="1" dirty="0">
                <a:solidFill>
                  <a:srgbClr val="000000"/>
                </a:solidFill>
                <a:effectLst/>
                <a:latin typeface="Noto Sans Symbols"/>
                <a:ea typeface="Noto Sans Symbols"/>
                <a:cs typeface="Noto Sans Symbols"/>
              </a:rPr>
              <a:t>(</a:t>
            </a:r>
            <a:r>
              <a:rPr lang="el-GR" sz="1400" i="1" dirty="0">
                <a:solidFill>
                  <a:srgbClr val="000000"/>
                </a:solidFill>
                <a:effectLst/>
                <a:latin typeface="Noto Sans Symbols"/>
                <a:ea typeface="Noto Sans Symbols"/>
                <a:cs typeface="Noto Sans Symbols"/>
              </a:rPr>
              <a:t>κ</a:t>
            </a:r>
            <a:r>
              <a:rPr lang="el-GR" sz="1400" i="1" dirty="0">
                <a:solidFill>
                  <a:srgbClr val="000000"/>
                </a:solidFill>
                <a:latin typeface="Noto Sans Symbols"/>
                <a:ea typeface="Noto Sans Symbols"/>
                <a:cs typeface="Noto Sans Symbols"/>
              </a:rPr>
              <a:t>είμενο, 5 σελίδες</a:t>
            </a:r>
            <a:r>
              <a:rPr lang="en-GB" sz="1400" i="1" dirty="0">
                <a:solidFill>
                  <a:srgbClr val="000000"/>
                </a:solidFill>
                <a:latin typeface="Noto Sans Symbols"/>
              </a:rPr>
              <a:t>)</a:t>
            </a:r>
            <a:endParaRPr lang="de-AT" sz="1400" i="1" dirty="0">
              <a:solidFill>
                <a:srgbClr val="000000"/>
              </a:solidFill>
              <a:latin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latin typeface="Noto Sans Symbols"/>
                <a:ea typeface="Noto Sans Symbols"/>
                <a:cs typeface="Noto Sans Symbols"/>
              </a:rPr>
              <a:t>Ενότητα 2 – Μαθησιακή ενότητα 2 </a:t>
            </a:r>
            <a:r>
              <a:rPr lang="en-GB" sz="1800" dirty="0">
                <a:solidFill>
                  <a:srgbClr val="000000"/>
                </a:solidFill>
                <a:effectLst/>
                <a:latin typeface="Noto Sans Symbols"/>
                <a:ea typeface="Noto Sans Symbols"/>
                <a:cs typeface="Noto Sans Symbols"/>
              </a:rPr>
              <a:t>-03 – </a:t>
            </a:r>
            <a:r>
              <a:rPr lang="el-GR" sz="1800" dirty="0">
                <a:solidFill>
                  <a:srgbClr val="000000"/>
                </a:solidFill>
                <a:effectLst/>
                <a:latin typeface="Noto Sans Symbols"/>
                <a:ea typeface="Noto Sans Symbols"/>
                <a:cs typeface="Noto Sans Symbols"/>
              </a:rPr>
              <a:t>Βιβλιογραφία, σύνδεσμοι και άλλοι πόροι </a:t>
            </a:r>
            <a:r>
              <a:rPr lang="en-GB" sz="1800" dirty="0">
                <a:solidFill>
                  <a:srgbClr val="000000"/>
                </a:solidFill>
                <a:effectLst/>
                <a:latin typeface="Noto Sans Symbols"/>
                <a:ea typeface="Noto Sans Symbols"/>
                <a:cs typeface="Noto Sans Symbols"/>
              </a:rPr>
              <a:t>resources </a:t>
            </a:r>
            <a:r>
              <a:rPr lang="en-GB" sz="1400" i="1" dirty="0">
                <a:solidFill>
                  <a:srgbClr val="000000"/>
                </a:solidFill>
                <a:effectLst/>
                <a:latin typeface="Noto Sans Symbols"/>
                <a:ea typeface="Noto Sans Symbols"/>
                <a:cs typeface="Noto Sans Symbols"/>
              </a:rPr>
              <a:t>(</a:t>
            </a:r>
            <a:r>
              <a:rPr lang="el-GR" sz="1400" i="1" dirty="0">
                <a:solidFill>
                  <a:srgbClr val="000000"/>
                </a:solidFill>
                <a:effectLst/>
                <a:latin typeface="Noto Sans Symbols"/>
                <a:ea typeface="Noto Sans Symbols"/>
                <a:cs typeface="Noto Sans Symbols"/>
              </a:rPr>
              <a:t>συνδυασμένο για μαθησιακή ενότητα 1-3, 5 σελίδες</a:t>
            </a:r>
            <a:r>
              <a:rPr lang="en-GB" sz="1400" i="1" dirty="0">
                <a:solidFill>
                  <a:srgbClr val="000000"/>
                </a:solidFill>
                <a:effectLst/>
                <a:latin typeface="Noto Sans Symbols"/>
                <a:ea typeface="Noto Sans Symbols"/>
                <a:cs typeface="Noto Sans Symbols"/>
              </a:rPr>
              <a:t>)</a:t>
            </a:r>
            <a:r>
              <a:rPr lang="en-GB" sz="1800" dirty="0">
                <a:solidFill>
                  <a:srgbClr val="000000"/>
                </a:solidFill>
                <a:effectLst/>
                <a:latin typeface="Noto Sans Symbols"/>
                <a:ea typeface="Noto Sans Symbols"/>
                <a:cs typeface="Noto Sans Symbols"/>
              </a:rPr>
              <a:t> </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latin typeface="Noto Sans Symbols"/>
                <a:ea typeface="Noto Sans Symbols"/>
                <a:cs typeface="Noto Sans Symbols"/>
              </a:rPr>
              <a:t>Ενότητα 2 – Μαθησιακή ενότητα 2 </a:t>
            </a:r>
            <a:r>
              <a:rPr lang="en-GB" sz="1800" dirty="0">
                <a:solidFill>
                  <a:srgbClr val="000000"/>
                </a:solidFill>
                <a:effectLst/>
                <a:latin typeface="Noto Sans Symbols"/>
                <a:ea typeface="Noto Sans Symbols"/>
                <a:cs typeface="Noto Sans Symbols"/>
              </a:rPr>
              <a:t>-04 – </a:t>
            </a:r>
            <a:r>
              <a:rPr lang="el-GR" sz="1800" dirty="0">
                <a:solidFill>
                  <a:srgbClr val="000000"/>
                </a:solidFill>
                <a:latin typeface="Noto Sans Symbols"/>
                <a:ea typeface="Noto Sans Symbols"/>
                <a:cs typeface="Noto Sans Symbols"/>
              </a:rPr>
              <a:t>Άσκηση: Οι ψηφιακές μου δεξιότητες </a:t>
            </a: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latin typeface="Noto Sans Symbols"/>
                <a:ea typeface="Noto Sans Symbols"/>
                <a:cs typeface="Noto Sans Symbols"/>
              </a:rPr>
              <a:t>Ενότητα 2 – Μαθησιακή ενότητα 2 </a:t>
            </a:r>
            <a:r>
              <a:rPr lang="en-GB" sz="1800" dirty="0">
                <a:solidFill>
                  <a:srgbClr val="000000"/>
                </a:solidFill>
                <a:effectLst/>
                <a:latin typeface="Noto Sans Symbols"/>
                <a:ea typeface="Noto Sans Symbols"/>
                <a:cs typeface="Noto Sans Symbols"/>
              </a:rPr>
              <a:t>-05 – </a:t>
            </a:r>
            <a:r>
              <a:rPr lang="el-GR" sz="1800" dirty="0">
                <a:solidFill>
                  <a:srgbClr val="000000"/>
                </a:solidFill>
                <a:effectLst/>
                <a:latin typeface="Noto Sans Symbols"/>
                <a:ea typeface="Noto Sans Symbols"/>
                <a:cs typeface="Noto Sans Symbols"/>
              </a:rPr>
              <a:t>Λίστα ελέγχου: Μαθησιακά </a:t>
            </a:r>
            <a:r>
              <a:rPr lang="el-GR" sz="1800" dirty="0">
                <a:solidFill>
                  <a:srgbClr val="000000"/>
                </a:solidFill>
                <a:latin typeface="Noto Sans Symbols"/>
                <a:ea typeface="Noto Sans Symbols"/>
                <a:cs typeface="Noto Sans Symbols"/>
              </a:rPr>
              <a:t>απο</a:t>
            </a:r>
            <a:r>
              <a:rPr lang="el-GR" sz="1800" dirty="0">
                <a:solidFill>
                  <a:srgbClr val="000000"/>
                </a:solidFill>
                <a:effectLst/>
                <a:latin typeface="Noto Sans Symbols"/>
                <a:ea typeface="Noto Sans Symbols"/>
                <a:cs typeface="Noto Sans Symbols"/>
              </a:rPr>
              <a:t>τελέσματα</a:t>
            </a:r>
            <a:endParaRPr lang="de-AT" sz="1800" dirty="0">
              <a:effectLst/>
              <a:latin typeface="Noto Sans Symbols"/>
              <a:ea typeface="Noto Sans Symbols"/>
              <a:cs typeface="Noto Sans Symbols"/>
            </a:endParaRPr>
          </a:p>
        </p:txBody>
      </p:sp>
      <p:sp>
        <p:nvSpPr>
          <p:cNvPr id="7" name="Untertitel 2">
            <a:extLst>
              <a:ext uri="{FF2B5EF4-FFF2-40B4-BE49-F238E27FC236}">
                <a16:creationId xmlns:a16="http://schemas.microsoft.com/office/drawing/2014/main" id="{03226959-6A29-976C-A4D8-CCDA8D04B0FD}"/>
              </a:ext>
            </a:extLst>
          </p:cNvPr>
          <p:cNvSpPr txBox="1">
            <a:spLocks/>
          </p:cNvSpPr>
          <p:nvPr/>
        </p:nvSpPr>
        <p:spPr>
          <a:xfrm>
            <a:off x="856746" y="1013425"/>
            <a:ext cx="8924339" cy="54675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dirty="0"/>
              <a:t>Αξιολόγηση ψηφιακού γραμματισμού και ψηφιακών δεξιοτήτων</a:t>
            </a:r>
            <a:endParaRPr lang="en-US" sz="2800" dirty="0"/>
          </a:p>
        </p:txBody>
      </p:sp>
      <p:pic>
        <p:nvPicPr>
          <p:cNvPr id="8" name="Grafik 7">
            <a:extLst>
              <a:ext uri="{FF2B5EF4-FFF2-40B4-BE49-F238E27FC236}">
                <a16:creationId xmlns:a16="http://schemas.microsoft.com/office/drawing/2014/main" id="{C125ABE4-EFBD-8690-226C-B82F56337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995" y="4304581"/>
            <a:ext cx="2197306" cy="1472882"/>
          </a:xfrm>
          <a:prstGeom prst="rect">
            <a:avLst/>
          </a:prstGeom>
        </p:spPr>
      </p:pic>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27705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3</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8" y="1639532"/>
            <a:ext cx="9218417" cy="27514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400" dirty="0">
                <a:latin typeface="+mj-lt"/>
              </a:rPr>
              <a:t>Ας ανακαλύψουμε την μαθησιακή ενότητα 3 </a:t>
            </a:r>
            <a:r>
              <a:rPr lang="de-AT" sz="5400" dirty="0">
                <a:latin typeface="+mj-lt"/>
              </a:rPr>
              <a:t>:</a:t>
            </a:r>
          </a:p>
          <a:p>
            <a:r>
              <a:rPr lang="el-GR" sz="5400" dirty="0">
                <a:latin typeface="+mj-lt"/>
              </a:rPr>
              <a:t>Νοημοσύνη στην αγορά εργασίας και δύο παραδείγματα</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de-AT" sz="2800" dirty="0"/>
          </a:p>
          <a:p>
            <a:r>
              <a:rPr lang="de-AT" sz="2800" dirty="0"/>
              <a:t>#lmi #bigdata #esco</a:t>
            </a:r>
            <a:br>
              <a:rPr lang="de-AT" sz="2800" dirty="0"/>
            </a:br>
            <a:r>
              <a:rPr lang="de-AT" sz="2800" dirty="0"/>
              <a:t>#cedefop #</a:t>
            </a:r>
            <a:r>
              <a:rPr lang="en-GB" sz="2800" dirty="0"/>
              <a:t>OnlineVacancyAnalysis</a:t>
            </a:r>
            <a:endParaRPr lang="de-AT" sz="2800" dirty="0"/>
          </a:p>
        </p:txBody>
      </p:sp>
      <p:grpSp>
        <p:nvGrpSpPr>
          <p:cNvPr id="15" name="Gruppieren 14">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6"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09368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200" dirty="0"/>
              <a:t>Μαθησιακή Ενότητα 3: Μαθησιακά Αποτελέσματα</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Νοημοσύνη για την αγορά εργασίας και δύο παραδείγματα</a:t>
            </a:r>
            <a:endParaRPr lang="en-US"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Ιστορία του επαγγελματικού προσανατολισμού και της συμβουλευτικής</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Κατανόηση της ιστορικής εξέλιξης του επαγγελματικού προσανατολισμού και της συμβουλευτικής</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Ψηφιοποίηση του επαγγελματικού προσανατολισμού και της συμβουλευτικής</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Οι εκπαιδευόμενοι γνωρίζουν τις ψηφιακές διαδικασίες στη συμβουλευτική σταδιοδρομίας και γνωρίζουν πού χρησιμοποιούνται τα ψηφιακά εργαλεία και κατανοούν τα πλεονεκτήματα και τους περιορισμούς των ψηφιακών τεχνολογιών.</a:t>
            </a: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Τάσεις σχετικά με τον επαγγελματικό προσανατολισμό και την συμβουλευτική</a:t>
            </a:r>
            <a:r>
              <a:rPr lang="en-GB" sz="1800" b="1" dirty="0">
                <a:solidFill>
                  <a:srgbClr val="000000"/>
                </a:solidFill>
                <a:effectLst/>
                <a:latin typeface="Noto Sans Symbols"/>
                <a:ea typeface="Noto Sans Symbols"/>
                <a:cs typeface="Noto Sans Symbols"/>
              </a:rPr>
              <a:t>: </a:t>
            </a:r>
            <a:r>
              <a:rPr lang="el-GR" sz="1800" dirty="0">
                <a:solidFill>
                  <a:srgbClr val="000000"/>
                </a:solidFill>
                <a:effectLst/>
                <a:latin typeface="Noto Sans Symbols"/>
                <a:ea typeface="Noto Sans Symbols"/>
                <a:cs typeface="Noto Sans Symbols"/>
              </a:rPr>
              <a:t>Οι εκπαιδευόμενοι είναι εξοικειωμένοι με τις σημερινές ή αναδυόμενες τάσεις στον ψηφιακό επαγγελματικό προσανατολισμό και μπορούν να δώσουν παραδείγματα</a:t>
            </a: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latin typeface="Noto Sans Symbols"/>
                <a:ea typeface="Noto Sans Symbols"/>
                <a:cs typeface="Noto Sans Symbols"/>
              </a:rPr>
              <a:t>Τεχνητή Νοημοσύνη στον επαγγελματικό προσανατολισμό</a:t>
            </a:r>
            <a:r>
              <a:rPr lang="en-GB" sz="1800" b="1" dirty="0">
                <a:solidFill>
                  <a:srgbClr val="000000"/>
                </a:solidFill>
                <a:effectLst/>
                <a:latin typeface="Noto Sans Symbols"/>
                <a:ea typeface="Noto Sans Symbols"/>
                <a:cs typeface="Noto Sans Symbols"/>
              </a:rPr>
              <a:t>:</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Κατανόηση της λειτουργίας της δημιουργικής τεχνητής νοημοσύνης και γνώση των πιθανών σεναρίων της τεχνητής νοημοσύνης στον επαγγελματικό προσανατολισμό και ικανότητα επισήμανσης και συζήτησης προβληματικών θεμάτων.</a:t>
            </a:r>
            <a:endParaRPr lang="de-AT" dirty="0"/>
          </a:p>
        </p:txBody>
      </p:sp>
      <p:grpSp>
        <p:nvGrpSpPr>
          <p:cNvPr id="10" name="Gruppieren 9">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2594664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3</a:t>
            </a:r>
            <a:r>
              <a:rPr lang="de-AT" sz="2400" dirty="0"/>
              <a:t>: </a:t>
            </a:r>
            <a:r>
              <a:rPr lang="el-GR" sz="2400" dirty="0"/>
              <a:t>Νοημοσύνη στην αγορά εργασίας και δύο παραδείγματα</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70000" lnSpcReduction="20000"/>
          </a:bodyPr>
          <a:lstStyle/>
          <a:p>
            <a:pPr algn="l"/>
            <a:r>
              <a:rPr lang="el-GR" sz="2800" dirty="0"/>
              <a:t>Πληροφορίες για την αγορά εργασίας και νοημοσύνη στην αγορά εργασίας </a:t>
            </a:r>
            <a:r>
              <a:rPr lang="de-AT" sz="2800" dirty="0"/>
              <a:t>(LMI)</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259A9BF7-9FD1-8AC9-C657-7BF719974630}"/>
              </a:ext>
            </a:extLst>
          </p:cNvPr>
          <p:cNvSpPr txBox="1"/>
          <p:nvPr/>
        </p:nvSpPr>
        <p:spPr>
          <a:xfrm>
            <a:off x="856746" y="1657462"/>
            <a:ext cx="8189306" cy="4296304"/>
          </a:xfrm>
          <a:prstGeom prst="rect">
            <a:avLst/>
          </a:prstGeom>
          <a:noFill/>
        </p:spPr>
        <p:txBody>
          <a:bodyPr wrap="square">
            <a:spAutoFit/>
          </a:bodyPr>
          <a:lstStyle/>
          <a:p>
            <a:pPr>
              <a:lnSpc>
                <a:spcPct val="115000"/>
              </a:lnSpc>
              <a:spcAft>
                <a:spcPts val="1000"/>
              </a:spcAft>
            </a:pPr>
            <a:r>
              <a:rPr lang="el-GR" sz="1600" dirty="0">
                <a:effectLst/>
                <a:latin typeface="Calibri" panose="020F0502020204030204" pitchFamily="34" charset="0"/>
                <a:ea typeface="Calibri" panose="020F0502020204030204" pitchFamily="34" charset="0"/>
                <a:cs typeface="Arial" panose="020B0604020202020204" pitchFamily="34" charset="0"/>
              </a:rPr>
              <a:t>Οι πληροφορίες για την αγορά εργασίας είναι ποσοτικά και ποιοτικά δεδομένα σχετικά με την απασχόληση, το εργατικό δυναμικό, τις ευκαιρίες απασχόλησης, την αυτοαπασχόληση, τα επαγγέλματα, τους μισθούς, τις απαιτούμενες δεξιότητες, τις ανοικτές θέσεις εργασίας και την κατάσταση της αγοράς εργασίας στο παρελθόν, στο παρόν και στο μέλλον σε περιφερειακό, εθνικό ή διακρατικό επίπεδο. </a:t>
            </a:r>
          </a:p>
          <a:p>
            <a:pPr>
              <a:lnSpc>
                <a:spcPct val="115000"/>
              </a:lnSpc>
              <a:spcAft>
                <a:spcPts val="1000"/>
              </a:spcAft>
            </a:pPr>
            <a:r>
              <a:rPr lang="el-GR" sz="1600" dirty="0">
                <a:effectLst/>
                <a:latin typeface="Calibri" panose="020F0502020204030204" pitchFamily="34" charset="0"/>
                <a:ea typeface="Calibri" panose="020F0502020204030204" pitchFamily="34" charset="0"/>
                <a:cs typeface="Arial" panose="020B0604020202020204" pitchFamily="34" charset="0"/>
              </a:rPr>
              <a:t>Τα δεδομένα συλλέγονται σε τοπικό, εθνικό και ευρωπαϊκό επίπεδο από διάφορους οργανισμούς, κυβερνήσεις ή και άλλους φορείς, συμπεριλαμβανομένων διαδικτυακών πλατφορμών (π.χ. LinkedIn) για διαφορετικούς σκοπούς. Υπάρχει αυξανόμενη ζήτηση και τάση προς τα ανοικτά δεδομένα, στα οποία μπορεί να έχει πρόσβαση ο καθένας μέσω ενός API (Application Programming Interface) ή να τα κατεβάσει και να τα χρησιμοποιήσει και να τα μοιραστεί.</a:t>
            </a:r>
          </a:p>
          <a:p>
            <a:pPr>
              <a:lnSpc>
                <a:spcPct val="115000"/>
              </a:lnSpc>
              <a:spcAft>
                <a:spcPts val="1000"/>
              </a:spcAft>
            </a:pPr>
            <a:r>
              <a:rPr lang="el-GR" sz="1600" dirty="0">
                <a:effectLst/>
                <a:latin typeface="Calibri" panose="020F0502020204030204" pitchFamily="34" charset="0"/>
                <a:ea typeface="Calibri" panose="020F0502020204030204" pitchFamily="34" charset="0"/>
                <a:cs typeface="Arial" panose="020B0604020202020204" pitchFamily="34" charset="0"/>
              </a:rPr>
              <a:t>Εάν αυτή η μάζα στατιστικών στοιχείων, περιγραφών και μελετών αναλυθεί, ερμηνευθεί και διατεθεί σε ένα μη εξειδικευμένο κοινό με τρόπο που να επιτρέπει την ανάληψη δράσης (π.χ. οπτικοποιήσεις), μετατρέπεται σε πληροφόρηση για την αγορά εργασίας (LMI).</a:t>
            </a:r>
            <a:endParaRPr lang="de-AT" sz="16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uppieren 10">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2"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44937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3</a:t>
            </a:r>
            <a:r>
              <a:rPr lang="de-AT" sz="2400" dirty="0"/>
              <a:t>: </a:t>
            </a:r>
            <a:r>
              <a:rPr lang="el-GR" sz="2400" dirty="0"/>
              <a:t>Νοημοσύνη στην αγορά εργασίας και δύο παραδείγματα</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a:extLst>
              <a:ext uri="{FF2B5EF4-FFF2-40B4-BE49-F238E27FC236}">
                <a16:creationId xmlns:a16="http://schemas.microsoft.com/office/drawing/2014/main" id="{50015865-E79C-45C7-7EA8-8DD75B6FFD04}"/>
              </a:ext>
            </a:extLst>
          </p:cNvPr>
          <p:cNvPicPr>
            <a:picLocks noChangeAspect="1"/>
          </p:cNvPicPr>
          <p:nvPr/>
        </p:nvPicPr>
        <p:blipFill>
          <a:blip r:embed="rId3"/>
          <a:stretch>
            <a:fillRect/>
          </a:stretch>
        </p:blipFill>
        <p:spPr>
          <a:xfrm rot="21088692">
            <a:off x="1971096" y="1233666"/>
            <a:ext cx="4433297" cy="4390668"/>
          </a:xfrm>
          <a:prstGeom prst="rect">
            <a:avLst/>
          </a:prstGeom>
        </p:spPr>
      </p:pic>
      <p:grpSp>
        <p:nvGrpSpPr>
          <p:cNvPr id="10" name="Gruppieren 9">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675257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3</a:t>
            </a:r>
            <a:r>
              <a:rPr lang="de-AT" sz="2400" dirty="0"/>
              <a:t>: </a:t>
            </a:r>
            <a:r>
              <a:rPr lang="el-GR" sz="2400" dirty="0"/>
              <a:t>Νοημοσύνη στην αγορά εργασίας και δύο παραδείγματα </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88590"/>
            <a:ext cx="8924339" cy="671589"/>
          </a:xfrm>
        </p:spPr>
        <p:txBody>
          <a:bodyPr>
            <a:normAutofit fontScale="85000" lnSpcReduction="20000"/>
          </a:bodyPr>
          <a:lstStyle/>
          <a:p>
            <a:pPr algn="l"/>
            <a:r>
              <a:rPr lang="de-AT" sz="2800" dirty="0"/>
              <a:t>ESCO (European Skills, Competences, Qualifications and </a:t>
            </a:r>
            <a:r>
              <a:rPr lang="de-AT" sz="2800" dirty="0" err="1"/>
              <a:t>Occupations</a:t>
            </a:r>
            <a:r>
              <a:rPr lang="de-AT" sz="2800" dirty="0"/>
              <a:t>)</a:t>
            </a:r>
            <a:r>
              <a:rPr lang="el-GR" sz="2800" dirty="0"/>
              <a:t> - (Ευρωπαϊκές δεξιότητες, ικανότητες, προσόντα και επαγγέλματα)</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a:extLst>
              <a:ext uri="{FF2B5EF4-FFF2-40B4-BE49-F238E27FC236}">
                <a16:creationId xmlns:a16="http://schemas.microsoft.com/office/drawing/2014/main" id="{0D45B85B-26D6-A937-3747-163198FBC08E}"/>
              </a:ext>
            </a:extLst>
          </p:cNvPr>
          <p:cNvPicPr>
            <a:picLocks noChangeAspect="1"/>
          </p:cNvPicPr>
          <p:nvPr/>
        </p:nvPicPr>
        <p:blipFill>
          <a:blip r:embed="rId3"/>
          <a:stretch>
            <a:fillRect/>
          </a:stretch>
        </p:blipFill>
        <p:spPr>
          <a:xfrm>
            <a:off x="470606" y="1416179"/>
            <a:ext cx="5625394" cy="4428396"/>
          </a:xfrm>
          <a:prstGeom prst="rect">
            <a:avLst/>
          </a:prstGeom>
        </p:spPr>
      </p:pic>
      <p:pic>
        <p:nvPicPr>
          <p:cNvPr id="2052" name="Picture 4" descr="ESCO Landscape">
            <a:extLst>
              <a:ext uri="{FF2B5EF4-FFF2-40B4-BE49-F238E27FC236}">
                <a16:creationId xmlns:a16="http://schemas.microsoft.com/office/drawing/2014/main" id="{2F00B9A1-049D-F8C5-512D-DE08EA15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947" y="2205114"/>
            <a:ext cx="5258873" cy="29581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25513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3 </a:t>
            </a:r>
            <a:r>
              <a:rPr lang="de-AT" sz="2800" dirty="0"/>
              <a:t>:</a:t>
            </a:r>
            <a:r>
              <a:rPr lang="de-AT" sz="4000" dirty="0"/>
              <a:t> </a:t>
            </a:r>
            <a:r>
              <a:rPr lang="el-GR" sz="2400" dirty="0"/>
              <a:t>Νοημοσύνη στην αγορά εργασίας και δύο παραδείγματα</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de-AT" sz="2800" dirty="0"/>
              <a:t>Skills-OVATE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a:extLst>
              <a:ext uri="{FF2B5EF4-FFF2-40B4-BE49-F238E27FC236}">
                <a16:creationId xmlns:a16="http://schemas.microsoft.com/office/drawing/2014/main" id="{1E905997-9771-1E5C-7D22-59A7323A4FEA}"/>
              </a:ext>
            </a:extLst>
          </p:cNvPr>
          <p:cNvPicPr>
            <a:picLocks noChangeAspect="1"/>
          </p:cNvPicPr>
          <p:nvPr/>
        </p:nvPicPr>
        <p:blipFill>
          <a:blip r:embed="rId3"/>
          <a:stretch>
            <a:fillRect/>
          </a:stretch>
        </p:blipFill>
        <p:spPr>
          <a:xfrm>
            <a:off x="4676512" y="5163230"/>
            <a:ext cx="3086100" cy="952500"/>
          </a:xfrm>
          <a:prstGeom prst="rect">
            <a:avLst/>
          </a:prstGeom>
        </p:spPr>
      </p:pic>
      <p:pic>
        <p:nvPicPr>
          <p:cNvPr id="11" name="Grafik 10">
            <a:extLst>
              <a:ext uri="{FF2B5EF4-FFF2-40B4-BE49-F238E27FC236}">
                <a16:creationId xmlns:a16="http://schemas.microsoft.com/office/drawing/2014/main" id="{6AE4B537-6798-F071-DC2C-B64B3FE22955}"/>
              </a:ext>
            </a:extLst>
          </p:cNvPr>
          <p:cNvPicPr>
            <a:picLocks noChangeAspect="1"/>
          </p:cNvPicPr>
          <p:nvPr/>
        </p:nvPicPr>
        <p:blipFill>
          <a:blip r:embed="rId4"/>
          <a:stretch>
            <a:fillRect/>
          </a:stretch>
        </p:blipFill>
        <p:spPr>
          <a:xfrm>
            <a:off x="761587" y="1785937"/>
            <a:ext cx="2886075" cy="3286125"/>
          </a:xfrm>
          <a:prstGeom prst="rect">
            <a:avLst/>
          </a:prstGeom>
        </p:spPr>
      </p:pic>
      <p:pic>
        <p:nvPicPr>
          <p:cNvPr id="13" name="Grafik 12">
            <a:extLst>
              <a:ext uri="{FF2B5EF4-FFF2-40B4-BE49-F238E27FC236}">
                <a16:creationId xmlns:a16="http://schemas.microsoft.com/office/drawing/2014/main" id="{200D2DCD-3003-1B9C-EC57-C08CDE9C2643}"/>
              </a:ext>
            </a:extLst>
          </p:cNvPr>
          <p:cNvPicPr>
            <a:picLocks noChangeAspect="1"/>
          </p:cNvPicPr>
          <p:nvPr/>
        </p:nvPicPr>
        <p:blipFill>
          <a:blip r:embed="rId5"/>
          <a:stretch>
            <a:fillRect/>
          </a:stretch>
        </p:blipFill>
        <p:spPr>
          <a:xfrm rot="592370">
            <a:off x="4234784" y="1648435"/>
            <a:ext cx="6165908" cy="3103738"/>
          </a:xfrm>
          <a:prstGeom prst="rect">
            <a:avLst/>
          </a:prstGeom>
        </p:spPr>
      </p:pic>
      <p:grpSp>
        <p:nvGrpSpPr>
          <p:cNvPr id="15" name="Gruppieren 14">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6"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6" r:link="rId7"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096143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2400" dirty="0"/>
              <a:t>Μαθησιακή Ενότητα 3 </a:t>
            </a:r>
            <a:r>
              <a:rPr lang="de-AT" sz="2400" dirty="0"/>
              <a:t>: </a:t>
            </a:r>
            <a:r>
              <a:rPr lang="el-GR" sz="2400" dirty="0"/>
              <a:t>Νοημοσύνη της αγοράς εργασίας και δύο παραδείγματα</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a:extLst>
              <a:ext uri="{FF2B5EF4-FFF2-40B4-BE49-F238E27FC236}">
                <a16:creationId xmlns:a16="http://schemas.microsoft.com/office/drawing/2014/main" id="{B7D310F6-BE04-6A77-2A83-82B9B13926B4}"/>
              </a:ext>
            </a:extLst>
          </p:cNvPr>
          <p:cNvPicPr>
            <a:picLocks noChangeAspect="1"/>
          </p:cNvPicPr>
          <p:nvPr/>
        </p:nvPicPr>
        <p:blipFill>
          <a:blip r:embed="rId3"/>
          <a:stretch>
            <a:fillRect/>
          </a:stretch>
        </p:blipFill>
        <p:spPr>
          <a:xfrm>
            <a:off x="952597" y="914400"/>
            <a:ext cx="5905500" cy="5029200"/>
          </a:xfrm>
          <a:prstGeom prst="rect">
            <a:avLst/>
          </a:prstGeom>
        </p:spPr>
      </p:pic>
      <p:grpSp>
        <p:nvGrpSpPr>
          <p:cNvPr id="10" name="Gruppieren 9">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3306143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6" y="95160"/>
            <a:ext cx="9312838" cy="686430"/>
          </a:xfrm>
        </p:spPr>
        <p:txBody>
          <a:bodyPr>
            <a:noAutofit/>
          </a:bodyPr>
          <a:lstStyle/>
          <a:p>
            <a:pPr algn="l"/>
            <a:r>
              <a:rPr lang="el-GR" sz="3600" dirty="0"/>
              <a:t>Πηγές για</a:t>
            </a:r>
            <a:r>
              <a:rPr lang="en-IE" sz="3600" dirty="0"/>
              <a:t> </a:t>
            </a:r>
            <a:r>
              <a:rPr lang="el-GR" sz="3600" dirty="0"/>
              <a:t>Ενότητα </a:t>
            </a:r>
            <a:r>
              <a:rPr lang="en-IE" sz="3600" dirty="0"/>
              <a:t>2-</a:t>
            </a:r>
            <a:r>
              <a:rPr lang="el-GR" sz="3600" dirty="0"/>
              <a:t>Μαθησιακή ενότητα </a:t>
            </a:r>
            <a:r>
              <a:rPr lang="en-IE" sz="3600" dirty="0"/>
              <a:t>3: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2130309"/>
            <a:ext cx="8924339" cy="546754"/>
          </a:xfrm>
        </p:spPr>
        <p:txBody>
          <a:bodyPr>
            <a:normAutofit/>
          </a:bodyPr>
          <a:lstStyle/>
          <a:p>
            <a:pPr algn="l"/>
            <a:r>
              <a:rPr lang="el-GR" sz="2800" dirty="0"/>
              <a:t>Το παρακάτω εκπαιδευτικό υλικό παρέχεται</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710480"/>
            <a:ext cx="8924339" cy="325215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latin typeface="Noto Sans Symbols"/>
                <a:ea typeface="Noto Sans Symbols"/>
                <a:cs typeface="Noto Sans Symbols"/>
              </a:rPr>
              <a:t>Ενότητα 2 - Μαθησιακή ενότητα 3 </a:t>
            </a:r>
            <a:r>
              <a:rPr lang="en-GB" sz="1800" dirty="0">
                <a:solidFill>
                  <a:srgbClr val="000000"/>
                </a:solidFill>
                <a:effectLst/>
                <a:latin typeface="Noto Sans Symbols"/>
                <a:ea typeface="Noto Sans Symbols"/>
                <a:cs typeface="Noto Sans Symbols"/>
              </a:rPr>
              <a:t>-01 – </a:t>
            </a:r>
            <a:r>
              <a:rPr lang="el-GR" sz="1800" dirty="0">
                <a:solidFill>
                  <a:srgbClr val="000000"/>
                </a:solidFill>
                <a:effectLst/>
                <a:latin typeface="Noto Sans Symbols"/>
                <a:ea typeface="Noto Sans Symbols"/>
                <a:cs typeface="Noto Sans Symbols"/>
              </a:rPr>
              <a:t>Ψηφιακός επαγγελματικός προσανατολισμός και ψηφιακές δεξιότητες για συμβούλους</a:t>
            </a:r>
            <a:br>
              <a:rPr lang="en-GB" sz="1800" dirty="0">
                <a:solidFill>
                  <a:srgbClr val="000000"/>
                </a:solidFill>
                <a:effectLst/>
                <a:latin typeface="Noto Sans Symbols"/>
                <a:ea typeface="Noto Sans Symbols"/>
                <a:cs typeface="Noto Sans Symbols"/>
              </a:rPr>
            </a:br>
            <a:r>
              <a:rPr lang="en-GB" sz="1400" dirty="0">
                <a:solidFill>
                  <a:srgbClr val="000000"/>
                </a:solidFill>
                <a:effectLst/>
                <a:latin typeface="Noto Sans Symbols"/>
                <a:ea typeface="Noto Sans Symbols"/>
                <a:cs typeface="Noto Sans Symbols"/>
              </a:rPr>
              <a:t>(</a:t>
            </a:r>
            <a:r>
              <a:rPr lang="en-GB" sz="1400" i="1" dirty="0">
                <a:solidFill>
                  <a:srgbClr val="000000"/>
                </a:solidFill>
                <a:effectLst/>
                <a:latin typeface="Noto Sans Symbols"/>
                <a:ea typeface="Noto Sans Symbols"/>
                <a:cs typeface="Noto Sans Symbols"/>
              </a:rPr>
              <a:t>this </a:t>
            </a:r>
            <a:r>
              <a:rPr lang="en-GB" sz="1400" i="1" dirty="0">
                <a:solidFill>
                  <a:srgbClr val="000000"/>
                </a:solidFill>
                <a:latin typeface="Noto Sans Symbols"/>
                <a:ea typeface="Noto Sans Symbols"/>
                <a:cs typeface="Noto Sans Symbols"/>
              </a:rPr>
              <a:t>p</a:t>
            </a:r>
            <a:r>
              <a:rPr lang="en-GB" sz="1400" i="1" dirty="0">
                <a:solidFill>
                  <a:srgbClr val="000000"/>
                </a:solidFill>
                <a:effectLst/>
                <a:latin typeface="Noto Sans Symbols"/>
                <a:ea typeface="Noto Sans Symbols"/>
                <a:cs typeface="Noto Sans Symbols"/>
              </a:rPr>
              <a:t>resentation, 28 slides)</a:t>
            </a:r>
            <a:endParaRPr lang="de-AT" sz="1400" i="1"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3 </a:t>
            </a:r>
            <a:r>
              <a:rPr lang="en-GB" sz="1800" dirty="0">
                <a:solidFill>
                  <a:srgbClr val="000000"/>
                </a:solidFill>
                <a:effectLst/>
                <a:latin typeface="Noto Sans Symbols"/>
                <a:ea typeface="Noto Sans Symbols"/>
                <a:cs typeface="Noto Sans Symbols"/>
              </a:rPr>
              <a:t>-02 – </a:t>
            </a:r>
            <a:r>
              <a:rPr lang="el-GR" sz="1800" dirty="0">
                <a:solidFill>
                  <a:srgbClr val="000000"/>
                </a:solidFill>
                <a:effectLst/>
                <a:latin typeface="Noto Sans Symbols"/>
                <a:ea typeface="Noto Sans Symbols"/>
                <a:cs typeface="Noto Sans Symbols"/>
              </a:rPr>
              <a:t>Ψηφιακός επαγγελματικός προσανατολισμός και ψηφιακές δεξιότητες για συμβούλους</a:t>
            </a:r>
            <a:br>
              <a:rPr lang="en-GB" sz="1800" dirty="0">
                <a:solidFill>
                  <a:srgbClr val="000000"/>
                </a:solidFill>
                <a:effectLst/>
                <a:latin typeface="Noto Sans Symbols"/>
                <a:ea typeface="Noto Sans Symbols"/>
                <a:cs typeface="Noto Sans Symbols"/>
              </a:rPr>
            </a:br>
            <a:r>
              <a:rPr lang="en-GB" sz="1400" i="1" dirty="0">
                <a:solidFill>
                  <a:srgbClr val="000000"/>
                </a:solidFill>
                <a:effectLst/>
                <a:latin typeface="Noto Sans Symbols"/>
                <a:ea typeface="Noto Sans Symbols"/>
                <a:cs typeface="Noto Sans Symbols"/>
              </a:rPr>
              <a:t>(</a:t>
            </a:r>
            <a:r>
              <a:rPr lang="en-GB" sz="1400" i="1" dirty="0">
                <a:solidFill>
                  <a:srgbClr val="000000"/>
                </a:solidFill>
                <a:latin typeface="Noto Sans Symbols"/>
              </a:rPr>
              <a:t>text, 7 pages)</a:t>
            </a:r>
            <a:endParaRPr lang="de-AT" sz="1400" i="1" dirty="0">
              <a:solidFill>
                <a:srgbClr val="000000"/>
              </a:solidFill>
              <a:latin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3 </a:t>
            </a:r>
            <a:r>
              <a:rPr lang="en-GB" sz="1800" dirty="0">
                <a:solidFill>
                  <a:srgbClr val="000000"/>
                </a:solidFill>
                <a:effectLst/>
                <a:latin typeface="Noto Sans Symbols"/>
                <a:ea typeface="Noto Sans Symbols"/>
                <a:cs typeface="Noto Sans Symbols"/>
              </a:rPr>
              <a:t>-03 – </a:t>
            </a:r>
            <a:r>
              <a:rPr lang="el-GR" sz="1800" dirty="0">
                <a:solidFill>
                  <a:srgbClr val="000000"/>
                </a:solidFill>
                <a:effectLst/>
                <a:latin typeface="Noto Sans Symbols"/>
                <a:ea typeface="Noto Sans Symbols"/>
                <a:cs typeface="Noto Sans Symbols"/>
              </a:rPr>
              <a:t>Βιβλιογραφία, σύνδεσμοι και άλλοι πόροι </a:t>
            </a:r>
            <a:r>
              <a:rPr lang="en-GB" sz="1400" i="1" dirty="0">
                <a:solidFill>
                  <a:srgbClr val="000000"/>
                </a:solidFill>
                <a:effectLst/>
                <a:latin typeface="Noto Sans Symbols"/>
                <a:ea typeface="Noto Sans Symbols"/>
                <a:cs typeface="Noto Sans Symbols"/>
              </a:rPr>
              <a:t>(combined for LU1-3, 5 pages)</a:t>
            </a:r>
            <a:r>
              <a:rPr lang="en-GB" sz="1800" dirty="0">
                <a:solidFill>
                  <a:srgbClr val="000000"/>
                </a:solidFill>
                <a:effectLst/>
                <a:latin typeface="Noto Sans Symbols"/>
                <a:ea typeface="Noto Sans Symbols"/>
                <a:cs typeface="Noto Sans Symbols"/>
              </a:rPr>
              <a:t> </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3 </a:t>
            </a:r>
            <a:r>
              <a:rPr lang="en-GB" sz="1800" dirty="0">
                <a:solidFill>
                  <a:srgbClr val="000000"/>
                </a:solidFill>
                <a:effectLst/>
                <a:latin typeface="Noto Sans Symbols"/>
                <a:ea typeface="Noto Sans Symbols"/>
                <a:cs typeface="Noto Sans Symbols"/>
              </a:rPr>
              <a:t>-04 – </a:t>
            </a:r>
            <a:r>
              <a:rPr lang="el-GR" sz="1800" dirty="0">
                <a:solidFill>
                  <a:srgbClr val="000000"/>
                </a:solidFill>
                <a:effectLst/>
                <a:latin typeface="Noto Sans Symbols"/>
                <a:ea typeface="Noto Sans Symbols"/>
                <a:cs typeface="Noto Sans Symbols"/>
              </a:rPr>
              <a:t>Άσκηση: Πληροφορίες για την αγορά εργασίας</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dirty="0">
                <a:solidFill>
                  <a:srgbClr val="000000"/>
                </a:solidFill>
                <a:effectLst/>
                <a:latin typeface="Noto Sans Symbols"/>
                <a:ea typeface="Noto Sans Symbols"/>
                <a:cs typeface="Noto Sans Symbols"/>
              </a:rPr>
              <a:t>Ενότητα 2 – Μαθησιακή Ενότητα 3 </a:t>
            </a:r>
            <a:r>
              <a:rPr lang="en-GB" sz="1800" dirty="0">
                <a:solidFill>
                  <a:srgbClr val="000000"/>
                </a:solidFill>
                <a:effectLst/>
                <a:latin typeface="Noto Sans Symbols"/>
                <a:ea typeface="Noto Sans Symbols"/>
                <a:cs typeface="Noto Sans Symbols"/>
              </a:rPr>
              <a:t>-05 – </a:t>
            </a:r>
            <a:r>
              <a:rPr lang="el-GR" sz="1800" dirty="0">
                <a:solidFill>
                  <a:srgbClr val="000000"/>
                </a:solidFill>
                <a:latin typeface="Noto Sans Symbols"/>
                <a:ea typeface="Noto Sans Symbols"/>
                <a:cs typeface="Noto Sans Symbols"/>
              </a:rPr>
              <a:t>Λίστα ελέγχου: Τα μαθησιακά αποτελέσματα</a:t>
            </a:r>
            <a:endParaRPr lang="de-AT" sz="1800" dirty="0">
              <a:effectLst/>
              <a:latin typeface="Noto Sans Symbols"/>
              <a:ea typeface="Noto Sans Symbols"/>
              <a:cs typeface="Noto Sans Symbols"/>
            </a:endParaRPr>
          </a:p>
        </p:txBody>
      </p:sp>
      <p:sp>
        <p:nvSpPr>
          <p:cNvPr id="7" name="Untertitel 2">
            <a:extLst>
              <a:ext uri="{FF2B5EF4-FFF2-40B4-BE49-F238E27FC236}">
                <a16:creationId xmlns:a16="http://schemas.microsoft.com/office/drawing/2014/main" id="{03226959-6A29-976C-A4D8-CCDA8D04B0FD}"/>
              </a:ext>
            </a:extLst>
          </p:cNvPr>
          <p:cNvSpPr txBox="1">
            <a:spLocks/>
          </p:cNvSpPr>
          <p:nvPr/>
        </p:nvSpPr>
        <p:spPr>
          <a:xfrm>
            <a:off x="856746" y="1013425"/>
            <a:ext cx="8924339" cy="5467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dirty="0"/>
              <a:t>Δύο παραδείγματα νοημοσύνης στην αγορά εργασίας </a:t>
            </a:r>
            <a:endParaRPr lang="en-US" sz="2800" dirty="0"/>
          </a:p>
        </p:txBody>
      </p:sp>
      <p:pic>
        <p:nvPicPr>
          <p:cNvPr id="9" name="Grafik 8">
            <a:extLst>
              <a:ext uri="{FF2B5EF4-FFF2-40B4-BE49-F238E27FC236}">
                <a16:creationId xmlns:a16="http://schemas.microsoft.com/office/drawing/2014/main" id="{8FC7A743-3592-B461-2B11-CAE221AD0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6345" y="2131655"/>
            <a:ext cx="3328411" cy="2231076"/>
          </a:xfrm>
          <a:prstGeom prst="rect">
            <a:avLst/>
          </a:prstGeom>
        </p:spPr>
      </p:pic>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99528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a:t>
            </a:r>
            <a:r>
              <a:rPr lang="de-AT" sz="4000" dirty="0"/>
              <a: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147312" y="2135904"/>
            <a:ext cx="9218417" cy="275149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400" dirty="0">
                <a:latin typeface="+mj-lt"/>
              </a:rPr>
              <a:t>Ας ανακαλύψουμε την μαθησιακή ενότητα 1</a:t>
            </a:r>
            <a:r>
              <a:rPr lang="de-AT" sz="5400" dirty="0">
                <a:latin typeface="+mj-lt"/>
              </a:rPr>
              <a:t>:</a:t>
            </a:r>
          </a:p>
          <a:p>
            <a:r>
              <a:rPr lang="el-GR" sz="5400" dirty="0">
                <a:latin typeface="+mj-lt"/>
              </a:rPr>
              <a:t>Ψηφιακός επαγγελματικός προσανατολισμός και ψηφιακές τάσεις για συμβούλους</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lnSpcReduction="10000"/>
          </a:bodyPr>
          <a:lstStyle/>
          <a:p>
            <a:endParaRPr lang="de-AT" sz="2800" dirty="0"/>
          </a:p>
          <a:p>
            <a:r>
              <a:rPr lang="de-AT" sz="2800" dirty="0"/>
              <a:t>#</a:t>
            </a:r>
            <a:r>
              <a:rPr lang="el-GR" sz="2800" dirty="0"/>
              <a:t>επαγγελματικός προσανατολισμός </a:t>
            </a:r>
            <a:r>
              <a:rPr lang="de-AT" sz="2800" dirty="0"/>
              <a:t>#</a:t>
            </a:r>
            <a:r>
              <a:rPr lang="el-GR" sz="2800" dirty="0"/>
              <a:t>συμβουλευτική</a:t>
            </a:r>
            <a:r>
              <a:rPr lang="de-AT" sz="2800" dirty="0"/>
              <a:t> #</a:t>
            </a:r>
            <a:r>
              <a:rPr lang="el-GR" sz="2800" dirty="0"/>
              <a:t>ψηφιοποίηση</a:t>
            </a:r>
            <a:br>
              <a:rPr lang="de-AT" sz="2800" dirty="0"/>
            </a:br>
            <a:r>
              <a:rPr lang="de-AT" sz="2800" dirty="0"/>
              <a:t>#bigdata #</a:t>
            </a:r>
            <a:r>
              <a:rPr lang="el-GR" sz="2800" dirty="0"/>
              <a:t>τάσεις </a:t>
            </a:r>
            <a:r>
              <a:rPr lang="de-AT" sz="2800" dirty="0"/>
              <a:t> #ai #chatgpt</a:t>
            </a:r>
          </a:p>
          <a:p>
            <a:endParaRPr lang="de-AT" sz="2800" dirty="0"/>
          </a:p>
        </p:txBody>
      </p:sp>
      <p:grpSp>
        <p:nvGrpSpPr>
          <p:cNvPr id="15" name="Gruppieren 14">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6"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816476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3958973" y="222246"/>
            <a:ext cx="5607721" cy="613068"/>
          </a:xfrm>
        </p:spPr>
        <p:txBody>
          <a:bodyPr>
            <a:noAutofit/>
          </a:bodyPr>
          <a:lstStyle/>
          <a:p>
            <a:pPr algn="l"/>
            <a:r>
              <a:rPr lang="el-GR" sz="3200" dirty="0"/>
              <a:t>Ας παραμείνουμε συνδεδεμένοι! </a:t>
            </a:r>
            <a:endParaRPr lang="en-IE"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el-GR" sz="2000" dirty="0">
                <a:latin typeface="+mj-lt"/>
              </a:rPr>
              <a:t>Ιστοσελίδα</a:t>
            </a:r>
            <a:r>
              <a:rPr lang="de-AT" sz="2000" dirty="0">
                <a:latin typeface="+mj-lt"/>
              </a:rPr>
              <a:t>: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el-GR" sz="2000" dirty="0">
                <a:latin typeface="+mj-lt"/>
              </a:rPr>
              <a:t>Βίντεο</a:t>
            </a:r>
            <a:r>
              <a:rPr lang="de-AT" sz="2000" dirty="0">
                <a:latin typeface="+mj-lt"/>
              </a:rPr>
              <a:t>: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el-GR" sz="2000" dirty="0">
                <a:latin typeface="+mj-lt"/>
              </a:rPr>
              <a:t>Διαδικτυακή εκπαίδευση</a:t>
            </a:r>
            <a:r>
              <a:rPr lang="de-AT" sz="2000" dirty="0">
                <a:latin typeface="+mj-lt"/>
              </a:rPr>
              <a:t>: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cstate="hqprint">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873713"/>
            <a:ext cx="5467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0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a:t>
            </a:r>
            <a:r>
              <a:rPr lang="el-GR" sz="1000" i="1" dirty="0" err="1">
                <a:cs typeface="Arial" panose="020B0604020202020204" pitchFamily="34" charset="0"/>
              </a:rPr>
              <a:t>OeAD</a:t>
            </a:r>
            <a:r>
              <a:rPr lang="el-GR" sz="1000" i="1" dirty="0">
                <a:cs typeface="Arial" panose="020B0604020202020204" pitchFamily="34" charset="0"/>
              </a:rPr>
              <a:t>-GmbH. Ούτε η Ευρωπαϊκή Ένωση ούτε η χορηγούσα αρχή μπορούν να θεωρηθούν υπεύθυνοι γι' αυτές.</a:t>
            </a:r>
            <a:r>
              <a:rPr lang="en-US" sz="1000" i="1" dirty="0">
                <a:cs typeface="Arial" panose="020B0604020202020204" pitchFamily="34" charset="0"/>
              </a:rPr>
              <a:t>.</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127000" y="-19841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l-GR" sz="2000" dirty="0"/>
          </a:p>
          <a:p>
            <a:pPr marL="0" indent="0">
              <a:lnSpc>
                <a:spcPct val="120000"/>
              </a:lnSpc>
              <a:spcBef>
                <a:spcPts val="300"/>
              </a:spcBef>
              <a:buFont typeface="Arial" panose="020B0604020202020204" pitchFamily="34" charset="0"/>
              <a:buNone/>
            </a:pPr>
            <a:r>
              <a:rPr lang="el-GR" sz="1200" b="1" dirty="0"/>
              <a:t>Επαγγελματικός Προσανατολισμός με βάση το Chatbot</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Επικεφαλής και συντονιστής του έργου</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Διάρκεια προγράμματος</a:t>
            </a:r>
          </a:p>
          <a:p>
            <a:pPr marL="0" indent="0">
              <a:lnSpc>
                <a:spcPct val="100000"/>
              </a:lnSpc>
              <a:spcBef>
                <a:spcPts val="300"/>
              </a:spcBef>
              <a:buFont typeface="Arial" panose="020B0604020202020204" pitchFamily="34" charset="0"/>
              <a:buNone/>
            </a:pPr>
            <a:r>
              <a:rPr lang="en-GB" sz="1100" dirty="0"/>
              <a:t>November 2021 to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l-GR" sz="1100" cap="all" dirty="0"/>
              <a:t>ΠΡΟΓΡΑΜΜΑ</a:t>
            </a:r>
            <a:endParaRPr lang="en-GB" sz="1100" cap="all" dirty="0"/>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dirty="0"/>
              <a:t>ΙΣΤΟΣΕΛΙΔΑ</a:t>
            </a:r>
            <a:endParaRPr lang="en-GB" sz="1100" dirty="0"/>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ΕΠΙΚΟΙΝΩΝΙΑ</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l-GR" sz="1100" dirty="0"/>
              <a:t>ΕΤΑΙΡΟΙ</a:t>
            </a:r>
            <a:endParaRPr lang="en-US" sz="1100" dirty="0"/>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a:effectLst/>
                <a:hlinkClick r:id="rId10">
                  <a:extLst>
                    <a:ext uri="{A12FA001-AC4F-418D-AE19-62706E023703}">
                      <ahyp:hlinkClr xmlns:ahyp="http://schemas.microsoft.com/office/drawing/2018/hyperlinkcolor" val="tx"/>
                    </a:ext>
                  </a:extLst>
                </a:hlinkClick>
              </a:rPr>
              <a:t>Synergasia Enegon Politon, GR</a:t>
            </a:r>
            <a:endParaRPr lang="de-AT" sz="1100" b="0" i="0" u="sng" dirty="0">
              <a:effectLst/>
            </a:endParaRPr>
          </a:p>
          <a:p>
            <a:pPr marL="0" indent="0" algn="l">
              <a:buNone/>
            </a:pPr>
            <a:r>
              <a:rPr lang="de-AT" sz="1100" b="0" i="0" u="sng" strike="noStrike" dirty="0">
                <a:effectLst/>
                <a:hlinkClick r:id="rId11">
                  <a:extLst>
                    <a:ext uri="{A12FA001-AC4F-418D-AE19-62706E023703}">
                      <ahyp:hlinkClr xmlns:ahyp="http://schemas.microsoft.com/office/drawing/2018/hyperlinkcolor" val="tx"/>
                    </a:ext>
                  </a:extLst>
                </a:hlinkClick>
              </a:rPr>
              <a:t>Pontydysgu SL, ES</a:t>
            </a:r>
            <a:endParaRPr lang="de-AT" sz="1100" b="0" i="0" u="sng" dirty="0">
              <a:effectLst/>
            </a:endParaRPr>
          </a:p>
          <a:p>
            <a:pPr marL="0" indent="0" algn="l">
              <a:buNone/>
            </a:pPr>
            <a:r>
              <a:rPr lang="de-AT" sz="1100" b="0" i="0" u="sng" strike="noStrike" dirty="0">
                <a:effectLst/>
                <a:hlinkClick r:id="rId12">
                  <a:extLst>
                    <a:ext uri="{A12FA001-AC4F-418D-AE19-62706E023703}">
                      <ahyp:hlinkClr xmlns:ahyp="http://schemas.microsoft.com/office/drawing/2018/hyperlinkcolor" val="tx"/>
                    </a:ext>
                  </a:extLst>
                </a:hlinkClick>
              </a:rPr>
              <a:t>Consultoría de Innovación Social, ES</a:t>
            </a:r>
            <a:endParaRPr lang="de-AT" sz="1100" b="0" i="0" u="sng" dirty="0">
              <a:effectLst/>
            </a:endParaRPr>
          </a:p>
          <a:p>
            <a:pPr marL="0" indent="0" algn="l">
              <a:buNone/>
            </a:pPr>
            <a:r>
              <a:rPr lang="de-AT" sz="1100" b="0" i="0" u="sng" strike="noStrike" dirty="0">
                <a:effectLst/>
                <a:hlinkClick r:id="rId13">
                  <a:extLst>
                    <a:ext uri="{A12FA001-AC4F-418D-AE19-62706E023703}">
                      <ahyp:hlinkClr xmlns:ahyp="http://schemas.microsoft.com/office/drawing/2018/hyperlinkcolor" val="tx"/>
                    </a:ext>
                  </a:extLst>
                </a:hlinkClick>
              </a:rPr>
              <a:t>Ballymun Job Centre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32709"/>
            <a:ext cx="7524510" cy="11390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l-GR" altLang="de-DE" sz="1200" dirty="0">
                <a:solidFill>
                  <a:srgbClr val="464646"/>
                </a:solidFill>
                <a:ea typeface="Times New Roman" panose="02020603050405020304" pitchFamily="18" charset="0"/>
                <a:cs typeface="Times New Roman" panose="02020603050405020304" pitchFamily="18" charset="0"/>
              </a:rPr>
              <a:t>Αυτό το έγγραφο διατίθεται με άδεια CC BY-NC-ND</a:t>
            </a:r>
            <a:r>
              <a:rPr lang="en-IE" altLang="de-DE" sz="1200" dirty="0">
                <a:solidFill>
                  <a:srgbClr val="464646"/>
                </a:solidFill>
                <a:ea typeface="Times New Roman" panose="02020603050405020304" pitchFamily="18" charset="0"/>
                <a:cs typeface="Times New Roman" panose="02020603050405020304" pitchFamily="18" charset="0"/>
              </a:rPr>
              <a:t>. </a:t>
            </a:r>
            <a:r>
              <a:rPr lang="el-GR" altLang="de-DE" sz="1200" dirty="0">
                <a:solidFill>
                  <a:srgbClr val="464646"/>
                </a:solidFill>
                <a:ea typeface="Times New Roman" panose="02020603050405020304" pitchFamily="18" charset="0"/>
                <a:cs typeface="Times New Roman" panose="02020603050405020304" pitchFamily="18" charset="0"/>
              </a:rPr>
              <a:t>Δες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200" dirty="0"/>
              <a:t>Μαθησιακή ενότητα </a:t>
            </a:r>
            <a:r>
              <a:rPr lang="de-AT" sz="3200" dirty="0"/>
              <a:t>1: </a:t>
            </a:r>
            <a:r>
              <a:rPr lang="el-GR" sz="3200" dirty="0"/>
              <a:t>Μαθησιακά Αποτελέσματα</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70000" lnSpcReduction="20000"/>
          </a:bodyPr>
          <a:lstStyle/>
          <a:p>
            <a:pPr algn="l"/>
            <a:r>
              <a:rPr lang="el-GR" sz="2800" dirty="0"/>
              <a:t>Ψηφιακός επαγγελματικός προσανατολισμός και ψηφιακές τάσεις για συμβούλους</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Ιστορία του επαγγελματικού προσανατολισμού και της συμβουλευτικής</a:t>
            </a:r>
            <a:r>
              <a:rPr lang="en-GB" sz="1800" b="1" dirty="0">
                <a:solidFill>
                  <a:srgbClr val="000000"/>
                </a:solidFill>
                <a:effectLst/>
                <a:latin typeface="Noto Sans Symbols"/>
                <a:ea typeface="Noto Sans Symbols"/>
                <a:cs typeface="Noto Sans Symbols"/>
              </a:rPr>
              <a:t>:</a:t>
            </a:r>
            <a:r>
              <a:rPr lang="en-GB" sz="1800" dirty="0">
                <a:solidFill>
                  <a:srgbClr val="000000"/>
                </a:solidFill>
                <a:effectLst/>
                <a:latin typeface="Noto Sans Symbols"/>
                <a:ea typeface="Noto Sans Symbols"/>
                <a:cs typeface="Noto Sans Symbols"/>
              </a:rPr>
              <a:t> </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Κατανόηση της ιστορικής εξέλιξης του Επαγγελματικού Προσανατολισμού και της Συμβουλευτικής</a:t>
            </a:r>
            <a:endParaRPr lang="de-AT" sz="1800" dirty="0">
              <a:effectLst/>
              <a:latin typeface="Noto Sans Symbols"/>
              <a:ea typeface="Noto Sans Symbols"/>
              <a:cs typeface="Noto Sans Symbols"/>
            </a:endParaRP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Ψηφιοποίηση του επαγγελματικού προσανατολισμού και συμβουλευτικ</a:t>
            </a:r>
            <a:r>
              <a:rPr lang="el-GR" sz="1800" b="1" dirty="0">
                <a:solidFill>
                  <a:srgbClr val="000000"/>
                </a:solidFill>
                <a:latin typeface="Noto Sans Symbols"/>
                <a:ea typeface="Noto Sans Symbols"/>
                <a:cs typeface="Noto Sans Symbols"/>
              </a:rPr>
              <a:t>ής:</a:t>
            </a:r>
            <a:br>
              <a:rPr lang="en-GB" sz="1800" dirty="0">
                <a:solidFill>
                  <a:srgbClr val="000000"/>
                </a:solidFill>
                <a:effectLst/>
                <a:latin typeface="Noto Sans Symbols"/>
                <a:ea typeface="Noto Sans Symbols"/>
                <a:cs typeface="Noto Sans Symbols"/>
              </a:rPr>
            </a:br>
            <a:r>
              <a:rPr lang="el-GR" sz="1800" dirty="0">
                <a:solidFill>
                  <a:srgbClr val="000000"/>
                </a:solidFill>
                <a:effectLst/>
                <a:latin typeface="Noto Sans Symbols"/>
                <a:ea typeface="Noto Sans Symbols"/>
                <a:cs typeface="Noto Sans Symbols"/>
              </a:rPr>
              <a:t>Οι εκπαιδευόμενοι γνωρίζουν τις ψηφιακές διαδικασίες στη συμβουλευτική σταδιοδρομίας και γνωρίζουν πού χρησιμοποιούνται τα ψηφιακά εργαλεία και κατανοούν τα πλεονεκτήματα και τους περιορισμούς των ψηφιακών τεχνολογιών.</a:t>
            </a: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Τάσεις στον ψηφιακό επαγγελματικό προσανατολισμό και τη συμβουλευτική: </a:t>
            </a:r>
            <a:r>
              <a:rPr lang="el-GR" sz="1800" dirty="0">
                <a:solidFill>
                  <a:srgbClr val="000000"/>
                </a:solidFill>
                <a:effectLst/>
                <a:latin typeface="Noto Sans Symbols"/>
                <a:ea typeface="Noto Sans Symbols"/>
                <a:cs typeface="Noto Sans Symbols"/>
              </a:rPr>
              <a:t>Οι εκπαιδευόμενοι είναι εξοικειωμένοι με τις σημερινές ή αναδυόμενες τάσεις στον ψηφιακό επαγγελματικό προσανατολισμό και μπορούν να δώσουν παραδείγματα.</a:t>
            </a:r>
          </a:p>
          <a:p>
            <a:pPr marL="342900" lvl="0" indent="-342900" algn="l">
              <a:lnSpc>
                <a:spcPct val="115000"/>
              </a:lnSpc>
              <a:spcAft>
                <a:spcPts val="1000"/>
              </a:spcAft>
              <a:buFont typeface="Arial" panose="020B0604020202020204" pitchFamily="34" charset="0"/>
              <a:buChar char="▪"/>
              <a:tabLst>
                <a:tab pos="660400" algn="l"/>
              </a:tabLst>
            </a:pPr>
            <a:r>
              <a:rPr lang="el-GR" sz="1800" b="1" dirty="0">
                <a:solidFill>
                  <a:srgbClr val="000000"/>
                </a:solidFill>
                <a:effectLst/>
                <a:latin typeface="Noto Sans Symbols"/>
                <a:ea typeface="Noto Sans Symbols"/>
                <a:cs typeface="Noto Sans Symbols"/>
              </a:rPr>
              <a:t>Τεχνητή νοημοσύνη (ΤΝ) στον επαγγελματικό προσανατολισμό: </a:t>
            </a:r>
            <a:r>
              <a:rPr lang="el-GR" sz="1800" dirty="0">
                <a:solidFill>
                  <a:srgbClr val="000000"/>
                </a:solidFill>
                <a:effectLst/>
                <a:latin typeface="Noto Sans Symbols"/>
                <a:ea typeface="Noto Sans Symbols"/>
                <a:cs typeface="Noto Sans Symbols"/>
              </a:rPr>
              <a:t>Κατανόηση της λειτουργίας της δημιουργικής τεχνητής νοημοσύνης και γνώση πιθανών σεναρίων της τεχνητής νοημοσύνης στον επαγγελματικό προσανατολισμό και ικανότητα επισήμανσης και συζήτησης των θεμάτων που προκαλούν ανησυχία.</a:t>
            </a:r>
            <a:endParaRPr lang="de-AT" sz="1800" dirty="0">
              <a:effectLst/>
              <a:latin typeface="Noto Sans Symbols"/>
              <a:ea typeface="Noto Sans Symbols"/>
              <a:cs typeface="Noto Sans Symbols"/>
            </a:endParaRPr>
          </a:p>
        </p:txBody>
      </p:sp>
      <p:grpSp>
        <p:nvGrpSpPr>
          <p:cNvPr id="10" name="Gruppieren 9">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1"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558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3F6AE23-F8D1-1B2B-3430-1D4776C3B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1216">
            <a:off x="9220068" y="3246248"/>
            <a:ext cx="2679737" cy="1787887"/>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87103" y="225711"/>
            <a:ext cx="8924337" cy="613068"/>
          </a:xfrm>
        </p:spPr>
        <p:txBody>
          <a:bodyPr>
            <a:noAutofit/>
          </a:bodyPr>
          <a:lstStyle/>
          <a:p>
            <a:pPr algn="l"/>
            <a:r>
              <a:rPr lang="el-GR" sz="2000" dirty="0"/>
              <a:t>Μαθησιακή ενότητα </a:t>
            </a:r>
            <a:r>
              <a:rPr lang="de-AT" sz="2000" dirty="0"/>
              <a:t>1: </a:t>
            </a:r>
            <a:r>
              <a:rPr lang="el-GR" sz="2000" dirty="0"/>
              <a:t>Ψηφιακός επαγγελματικός προσανατολισμός και ψηφιακές τάσεις για συμβούλους</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Ορισμός επαγγελματικού προσανατολισμού</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87103" y="7947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93107"/>
            <a:ext cx="8983147" cy="45542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r>
              <a:rPr lang="el-GR"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Ο επαγγελματικός προσανατολισμός περιγράφει τις υπηρεσίες που αποσκοπούν στην υποστήριξη ατόμων κάθε ηλικίας ώστε να διαχειριστούν τη σταδιοδρομία τους και να κάνουν τις εκπαιδευτικές, επαγγελματικές και εκπαιδευτικές επιλογές που έχουν νόημα για αυτούς. </a:t>
            </a:r>
          </a:p>
          <a:p>
            <a:pPr marL="180340" marR="548640" algn="l">
              <a:lnSpc>
                <a:spcPct val="115000"/>
              </a:lnSpc>
              <a:spcBef>
                <a:spcPts val="1000"/>
              </a:spcBef>
              <a:spcAft>
                <a:spcPts val="800"/>
              </a:spcAft>
            </a:pPr>
            <a:r>
              <a:rPr lang="el-GR"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Ο επαγγελματικός προσανατολισμός βοηθά τα άτομα να προβληματιστούν σχετικά με τις φιλοδοξίες, τα ενδιαφέροντα, τα προσόντα, τις δεξιότητες και τα ταλέντα τους - και να συσχετίσουν αυτή τη γνώση για το ποιοι είναι με το ποιοι θα μπορούσαν να γίνουν στη ζωή και την εργασία τους. Τα άτομα, οι οικογένειες και οι κοινότητες διαφέρουν ως προς το βαθμό στον οποίο είναι σε θέση να οραματιστούν και να σχεδιάσουν το μέλλον τους. </a:t>
            </a:r>
          </a:p>
          <a:p>
            <a:pPr marL="180340" marR="548640" algn="l">
              <a:lnSpc>
                <a:spcPct val="115000"/>
              </a:lnSpc>
              <a:spcBef>
                <a:spcPts val="1000"/>
              </a:spcBef>
              <a:spcAft>
                <a:spcPts val="800"/>
              </a:spcAft>
            </a:pPr>
            <a:r>
              <a:rPr lang="el-GR"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Είναι σημαντικός ρόλος του επαγγελματικού προσανατολισμού να αντιμετωπίσει αυτές τις διαφορές και τις ανισότητες.</a:t>
            </a:r>
            <a:endParaRPr lang="de-AT"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uppieren 10">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2"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200437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45285" y="289351"/>
            <a:ext cx="8924337" cy="613068"/>
          </a:xfrm>
        </p:spPr>
        <p:txBody>
          <a:bodyPr>
            <a:noAutofit/>
          </a:bodyPr>
          <a:lstStyle/>
          <a:p>
            <a:pPr algn="l"/>
            <a:r>
              <a:rPr lang="el-GR" sz="2400" dirty="0"/>
              <a:t>Μαθησιακή ενότητα </a:t>
            </a:r>
            <a:r>
              <a:rPr lang="de-AT" sz="2400" dirty="0"/>
              <a:t>1: </a:t>
            </a:r>
            <a:r>
              <a:rPr lang="el-GR" sz="2400" dirty="0"/>
              <a:t>Ψηφιακός επαγγελματικός προσανατολισμός και οι ψηφιακές τάσεις για συμβούλους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339172"/>
          </a:xfrm>
        </p:spPr>
        <p:txBody>
          <a:bodyPr>
            <a:normAutofit fontScale="70000" lnSpcReduction="20000"/>
          </a:bodyPr>
          <a:lstStyle/>
          <a:p>
            <a:pPr algn="l"/>
            <a:r>
              <a:rPr lang="el-GR" sz="2800" dirty="0"/>
              <a:t>Σύντομη ιστορία του επαγγελματικού προσανατολισμού και συμβουλευτικής</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90706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Choosing a vocation von Frank Parsons">
            <a:extLst>
              <a:ext uri="{FF2B5EF4-FFF2-40B4-BE49-F238E27FC236}">
                <a16:creationId xmlns:a16="http://schemas.microsoft.com/office/drawing/2014/main" id="{2B6B85A3-AD17-57BA-FEC1-1A4F96F6B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4540">
            <a:off x="1037474" y="2010464"/>
            <a:ext cx="2291865" cy="368467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0AECA44C-E309-45DF-3712-58C0C105A860}"/>
              </a:ext>
            </a:extLst>
          </p:cNvPr>
          <p:cNvPicPr>
            <a:picLocks noChangeAspect="1"/>
          </p:cNvPicPr>
          <p:nvPr/>
        </p:nvPicPr>
        <p:blipFill>
          <a:blip r:embed="rId4"/>
          <a:stretch>
            <a:fillRect/>
          </a:stretch>
        </p:blipFill>
        <p:spPr>
          <a:xfrm rot="406473">
            <a:off x="3671460" y="2019050"/>
            <a:ext cx="1347348" cy="2256172"/>
          </a:xfrm>
          <a:prstGeom prst="rect">
            <a:avLst/>
          </a:prstGeom>
        </p:spPr>
      </p:pic>
      <p:pic>
        <p:nvPicPr>
          <p:cNvPr id="11" name="Grafik 10">
            <a:extLst>
              <a:ext uri="{FF2B5EF4-FFF2-40B4-BE49-F238E27FC236}">
                <a16:creationId xmlns:a16="http://schemas.microsoft.com/office/drawing/2014/main" id="{A18D4410-1D0B-8A25-8422-BCB85CD05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7730">
            <a:off x="5673923" y="1843352"/>
            <a:ext cx="5193327" cy="3667787"/>
          </a:xfrm>
          <a:prstGeom prst="rect">
            <a:avLst/>
          </a:prstGeom>
        </p:spPr>
      </p:pic>
      <p:grpSp>
        <p:nvGrpSpPr>
          <p:cNvPr id="13" name="Gruppieren 12">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5"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6" r:link="rId7"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424205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6549" y="393361"/>
            <a:ext cx="8924337" cy="613068"/>
          </a:xfrm>
        </p:spPr>
        <p:txBody>
          <a:bodyPr>
            <a:noAutofit/>
          </a:bodyPr>
          <a:lstStyle/>
          <a:p>
            <a:pPr algn="l"/>
            <a:r>
              <a:rPr lang="el-GR" sz="2400" dirty="0"/>
              <a:t>Μαθησιακή ενότητα </a:t>
            </a:r>
            <a:r>
              <a:rPr lang="de-AT" sz="2400" dirty="0"/>
              <a:t>1 : </a:t>
            </a:r>
            <a:r>
              <a:rPr lang="el-GR" sz="2400" dirty="0"/>
              <a:t>Ψηφιακός επαγγελματικός προσανατολισμός και ψηφιακές τάσεις για συμβούλους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7" y="1078059"/>
            <a:ext cx="8924339" cy="374851"/>
          </a:xfrm>
        </p:spPr>
        <p:txBody>
          <a:bodyPr>
            <a:normAutofit fontScale="77500" lnSpcReduction="20000"/>
          </a:bodyPr>
          <a:lstStyle/>
          <a:p>
            <a:pPr algn="l"/>
            <a:r>
              <a:rPr lang="el-GR" sz="2800" dirty="0"/>
              <a:t>Ψηφιοποίηση επαγγελματικού προσανατολισμού και συμβουλευτικής</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9763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B697B19-E0FF-1502-2CFE-D2DAEC3F7DEE}"/>
              </a:ext>
            </a:extLst>
          </p:cNvPr>
          <p:cNvSpPr txBox="1"/>
          <p:nvPr/>
        </p:nvSpPr>
        <p:spPr>
          <a:xfrm rot="21205851">
            <a:off x="764915" y="1939503"/>
            <a:ext cx="6096000" cy="2862322"/>
          </a:xfrm>
          <a:prstGeom prst="rect">
            <a:avLst/>
          </a:prstGeom>
          <a:noFill/>
        </p:spPr>
        <p:txBody>
          <a:bodyPr wrap="square">
            <a:spAutoFit/>
          </a:bodyPr>
          <a:lstStyle/>
          <a:p>
            <a:r>
              <a:rPr lang="el-GR" sz="1800" b="1" i="1" dirty="0">
                <a:effectLst/>
                <a:latin typeface="Calibri" panose="020F0502020204030204" pitchFamily="34" charset="0"/>
                <a:ea typeface="Calibri" panose="020F0502020204030204" pitchFamily="34" charset="0"/>
                <a:cs typeface="Arial" panose="020B0604020202020204" pitchFamily="34" charset="0"/>
              </a:rPr>
              <a:t>η αντικατάσταση προηγούμενων μη ψηφιακών (αναλογικών) εργασιών και διαδικασιών από δραστηριότητες, οι οποίες χρησιμοποιούν ψηφιακές τεχνολογίες, εργαλεία ή πλατφόρμες. </a:t>
            </a:r>
          </a:p>
          <a:p>
            <a:r>
              <a:rPr lang="el-GR" sz="1800" i="1" dirty="0">
                <a:effectLst/>
                <a:latin typeface="Calibri" panose="020F0502020204030204" pitchFamily="34" charset="0"/>
                <a:ea typeface="Calibri" panose="020F0502020204030204" pitchFamily="34" charset="0"/>
                <a:cs typeface="Arial" panose="020B0604020202020204" pitchFamily="34" charset="0"/>
              </a:rPr>
              <a:t>ψηφιακή αποθήκευση </a:t>
            </a:r>
          </a:p>
          <a:p>
            <a:r>
              <a:rPr lang="el-GR" sz="1800" i="1" dirty="0">
                <a:effectLst/>
                <a:latin typeface="Calibri" panose="020F0502020204030204" pitchFamily="34" charset="0"/>
                <a:ea typeface="Calibri" panose="020F0502020204030204" pitchFamily="34" charset="0"/>
                <a:cs typeface="Arial" panose="020B0604020202020204" pitchFamily="34" charset="0"/>
              </a:rPr>
              <a:t>επεξεργασία κάθε είδους δεδομένων πληροφοριών και ψηφιακού περιεχομένου. </a:t>
            </a:r>
          </a:p>
          <a:p>
            <a:r>
              <a:rPr lang="el-GR" sz="1800" i="1" dirty="0">
                <a:effectLst/>
                <a:latin typeface="Calibri" panose="020F0502020204030204" pitchFamily="34" charset="0"/>
                <a:ea typeface="Calibri" panose="020F0502020204030204" pitchFamily="34" charset="0"/>
                <a:cs typeface="Arial" panose="020B0604020202020204" pitchFamily="34" charset="0"/>
              </a:rPr>
              <a:t>ψηφιακή επικοινωνία.</a:t>
            </a:r>
          </a:p>
          <a:p>
            <a:r>
              <a:rPr lang="el-GR" sz="1800" i="1" dirty="0">
                <a:effectLst/>
                <a:latin typeface="Calibri" panose="020F0502020204030204" pitchFamily="34" charset="0"/>
                <a:ea typeface="Calibri" panose="020F0502020204030204" pitchFamily="34" charset="0"/>
                <a:cs typeface="Arial" panose="020B0604020202020204" pitchFamily="34" charset="0"/>
              </a:rPr>
              <a:t>διαδικτυακή συνεργασία τηλεργασία (γραφείο στο σπίτι)απομακρυσμένη πρόσβαση τεχνητή νοημοσύνη</a:t>
            </a:r>
            <a:endParaRPr lang="de-AT" dirty="0"/>
          </a:p>
        </p:txBody>
      </p:sp>
      <p:sp>
        <p:nvSpPr>
          <p:cNvPr id="10" name="Textfeld 9">
            <a:extLst>
              <a:ext uri="{FF2B5EF4-FFF2-40B4-BE49-F238E27FC236}">
                <a16:creationId xmlns:a16="http://schemas.microsoft.com/office/drawing/2014/main" id="{3EA158B8-9841-9848-2F5F-BD761E81CF7C}"/>
              </a:ext>
            </a:extLst>
          </p:cNvPr>
          <p:cNvSpPr txBox="1"/>
          <p:nvPr/>
        </p:nvSpPr>
        <p:spPr>
          <a:xfrm rot="724831">
            <a:off x="7179407" y="2050265"/>
            <a:ext cx="3412762" cy="3139321"/>
          </a:xfrm>
          <a:prstGeom prst="rect">
            <a:avLst/>
          </a:prstGeom>
          <a:noFill/>
        </p:spPr>
        <p:txBody>
          <a:bodyPr wrap="square">
            <a:spAutoFit/>
          </a:bodyPr>
          <a:lstStyle/>
          <a:p>
            <a:r>
              <a:rPr lang="el-GR" dirty="0"/>
              <a:t>αξιολόγηση στάσεων και δεξιοτήτων</a:t>
            </a:r>
          </a:p>
          <a:p>
            <a:r>
              <a:rPr lang="el-GR" dirty="0"/>
              <a:t>Διαδικτυακές αξιολογήσεις σταδιοδρομίας</a:t>
            </a:r>
          </a:p>
          <a:p>
            <a:r>
              <a:rPr lang="el-GR" dirty="0"/>
              <a:t>Δικτυακοί τόποι και βάσεις δεδομένων</a:t>
            </a:r>
          </a:p>
          <a:p>
            <a:r>
              <a:rPr lang="el-GR" dirty="0"/>
              <a:t>Διαδικτυακές συνεντεύξεις</a:t>
            </a:r>
          </a:p>
          <a:p>
            <a:r>
              <a:rPr lang="el-GR" dirty="0"/>
              <a:t>Βιογραφικό σημείωμα και χαρτοφυλάκιο σταδιοδρομίας</a:t>
            </a:r>
          </a:p>
          <a:p>
            <a:r>
              <a:rPr lang="el-GR" dirty="0"/>
              <a:t>Διαδικτυακή καθοδήγηση</a:t>
            </a:r>
          </a:p>
          <a:p>
            <a:r>
              <a:rPr lang="el-GR" dirty="0"/>
              <a:t>Επικοινωνία</a:t>
            </a:r>
            <a:endParaRPr lang="de-AT" dirty="0"/>
          </a:p>
        </p:txBody>
      </p:sp>
      <p:grpSp>
        <p:nvGrpSpPr>
          <p:cNvPr id="12" name="Gruppieren 11">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3"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418412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46418" y="360336"/>
            <a:ext cx="8924337" cy="613068"/>
          </a:xfrm>
        </p:spPr>
        <p:txBody>
          <a:bodyPr>
            <a:noAutofit/>
          </a:bodyPr>
          <a:lstStyle/>
          <a:p>
            <a:pPr algn="l"/>
            <a:r>
              <a:rPr lang="el-GR" sz="2400" dirty="0"/>
              <a:t>Μαθησιακή ενότητα </a:t>
            </a:r>
            <a:r>
              <a:rPr lang="de-AT" sz="2400" dirty="0"/>
              <a:t>1 : </a:t>
            </a:r>
            <a:r>
              <a:rPr lang="el-GR" sz="2400" dirty="0"/>
              <a:t>Ψηφιακός επαγγελματικός προσανατολισμός και ψηφιακές τάσεις για συμβούλους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77500" lnSpcReduction="20000"/>
          </a:bodyPr>
          <a:lstStyle/>
          <a:p>
            <a:pPr algn="l"/>
            <a:r>
              <a:rPr lang="el-GR" sz="2800" dirty="0"/>
              <a:t>Ψηφιοποίηση επαγγελματικού προσανατολισμού και συμβουλευτικής</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3687" y="95286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B697B19-E0FF-1502-2CFE-D2DAEC3F7DEE}"/>
              </a:ext>
            </a:extLst>
          </p:cNvPr>
          <p:cNvSpPr txBox="1"/>
          <p:nvPr/>
        </p:nvSpPr>
        <p:spPr>
          <a:xfrm rot="21205851">
            <a:off x="1433851" y="1936899"/>
            <a:ext cx="7588892" cy="3465244"/>
          </a:xfrm>
          <a:prstGeom prst="rect">
            <a:avLst/>
          </a:prstGeom>
          <a:noFill/>
        </p:spPr>
        <p:txBody>
          <a:bodyPr wrap="square">
            <a:spAutoFit/>
          </a:bodyPr>
          <a:lstStyle/>
          <a:p>
            <a:pPr marL="180340" marR="548640" algn="l">
              <a:lnSpc>
                <a:spcPct val="115000"/>
              </a:lnSpc>
              <a:spcBef>
                <a:spcPts val="1000"/>
              </a:spcBef>
              <a:spcAft>
                <a:spcPts val="800"/>
              </a:spcAft>
            </a:pPr>
            <a:r>
              <a:rPr lang="el-GR" sz="24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Ενώ τα μεγάλα δεδομένα, η τεχνητή νοημοσύνη και τα καινοτόμα εργαλεία, όπως τα chatbots, επιτρέπουν δυναμικές, φορητές και ευέλικτες προσεγγίσεις για την υποστήριξη της σταδιοδρομίας και την αυτοκατευθυνόμενη μάθηση, η παροχή καλά πληροφορημένης, ολιστικής καθοδήγησης σταδιοδρομίας θα υπερβαίνει πάντα τη μηχανή και θα απαιτεί επιδέξια ανθρώπινη παρέμβαση.</a:t>
            </a:r>
            <a:endParaRPr lang="de-AT" sz="24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uppieren 10">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2"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39984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EE6BE3B-5DC7-B6C8-33E3-D0F22AFFCAA9}"/>
              </a:ext>
            </a:extLst>
          </p:cNvPr>
          <p:cNvPicPr>
            <a:picLocks noChangeAspect="1"/>
          </p:cNvPicPr>
          <p:nvPr/>
        </p:nvPicPr>
        <p:blipFill>
          <a:blip r:embed="rId2"/>
          <a:stretch>
            <a:fillRect/>
          </a:stretch>
        </p:blipFill>
        <p:spPr>
          <a:xfrm rot="689363">
            <a:off x="8794546" y="3371328"/>
            <a:ext cx="3094338" cy="2492795"/>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04529" y="360336"/>
            <a:ext cx="8924337" cy="613068"/>
          </a:xfrm>
        </p:spPr>
        <p:txBody>
          <a:bodyPr>
            <a:noAutofit/>
          </a:bodyPr>
          <a:lstStyle/>
          <a:p>
            <a:pPr algn="l"/>
            <a:r>
              <a:rPr lang="el-GR" sz="2400" dirty="0"/>
              <a:t>Μαθησιακή ενότητα </a:t>
            </a:r>
            <a:r>
              <a:rPr lang="de-AT" sz="2400" dirty="0"/>
              <a:t>1 : </a:t>
            </a:r>
            <a:r>
              <a:rPr lang="el-GR" sz="2400" dirty="0"/>
              <a:t>Ψηφιακός επαγγελματικός προσανατολισμός και ψηφιακές τάσεις για συμβούλους</a:t>
            </a:r>
            <a:endParaRPr lang="de-AT" sz="2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fontScale="70000" lnSpcReduction="20000"/>
          </a:bodyPr>
          <a:lstStyle/>
          <a:p>
            <a:pPr algn="l">
              <a:lnSpc>
                <a:spcPct val="115000"/>
              </a:lnSpc>
              <a:spcBef>
                <a:spcPts val="200"/>
              </a:spcBef>
              <a:spcAft>
                <a:spcPts val="1000"/>
              </a:spcAft>
            </a:pPr>
            <a:r>
              <a:rPr lang="el-GR" sz="2800" dirty="0"/>
              <a:t>Σημερινές τάσεις σχετικά με την με τον ψηφιακό επαγγελματικό προσανατολισμό</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8091" y="93409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0340" marR="548640" algn="l">
              <a:lnSpc>
                <a:spcPct val="115000"/>
              </a:lnSpc>
              <a:spcBef>
                <a:spcPts val="1000"/>
              </a:spcBef>
              <a:spcAft>
                <a:spcPts val="800"/>
              </a:spcAft>
            </a:pPr>
            <a:endParaRPr lang="en-GB"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47A9CAA5-DBA6-96DA-8477-0839C8945342}"/>
              </a:ext>
            </a:extLst>
          </p:cNvPr>
          <p:cNvSpPr txBox="1"/>
          <p:nvPr/>
        </p:nvSpPr>
        <p:spPr>
          <a:xfrm>
            <a:off x="490056" y="1850259"/>
            <a:ext cx="8527524" cy="3539430"/>
          </a:xfrm>
          <a:prstGeom prst="rect">
            <a:avLst/>
          </a:prstGeom>
          <a:noFill/>
        </p:spPr>
        <p:txBody>
          <a:bodyPr wrap="square">
            <a:spAutoFit/>
          </a:bodyPr>
          <a:lstStyle/>
          <a:p>
            <a:pPr marL="285750" indent="-285750">
              <a:buFont typeface="Arial" panose="020B0604020202020204" pitchFamily="34" charset="0"/>
              <a:buChar char="•"/>
            </a:pPr>
            <a:r>
              <a:rPr lang="el-GR" sz="2800" dirty="0"/>
              <a:t>Προπόνηση σταδιοδρομίας από απόσταση ή εξ αποστάσεως, διαδικτυακό ή εικονικό Mentoring</a:t>
            </a:r>
          </a:p>
          <a:p>
            <a:pPr marL="285750" indent="-285750">
              <a:buFont typeface="Arial" panose="020B0604020202020204" pitchFamily="34" charset="0"/>
              <a:buChar char="•"/>
            </a:pPr>
            <a:r>
              <a:rPr lang="el-GR" sz="2800" dirty="0"/>
              <a:t>Προσομοιώσεις παιχνιδοποίησης, εικονική πραγματικότητα, επαυξημένη πραγματικότητα, ταινίες 360 μοιρών</a:t>
            </a:r>
          </a:p>
          <a:p>
            <a:pPr marL="285750" indent="-285750">
              <a:buFont typeface="Arial" panose="020B0604020202020204" pitchFamily="34" charset="0"/>
              <a:buChar char="•"/>
            </a:pPr>
            <a:r>
              <a:rPr lang="el-GR" sz="2800" dirty="0"/>
              <a:t>Εικονικές εκθέσεις καριέρας</a:t>
            </a:r>
          </a:p>
          <a:p>
            <a:pPr marL="285750" indent="-285750">
              <a:buFont typeface="Arial" panose="020B0604020202020204" pitchFamily="34" charset="0"/>
              <a:buChar char="•"/>
            </a:pPr>
            <a:r>
              <a:rPr lang="el-GR" sz="2800" dirty="0"/>
              <a:t>Τεχνητή νοημοσύνη (ΤΝ)</a:t>
            </a:r>
            <a:endParaRPr lang="de-AT" sz="2800" dirty="0"/>
          </a:p>
          <a:p>
            <a:pPr marL="285750" indent="-285750">
              <a:buFont typeface="Arial" panose="020B0604020202020204" pitchFamily="34" charset="0"/>
              <a:buChar char="•"/>
            </a:pPr>
            <a:r>
              <a:rPr lang="en-US" sz="2800" dirty="0"/>
              <a:t>C</a:t>
            </a:r>
            <a:r>
              <a:rPr lang="de-AT" sz="2800" dirty="0"/>
              <a:t>hatbots</a:t>
            </a:r>
          </a:p>
        </p:txBody>
      </p:sp>
      <p:pic>
        <p:nvPicPr>
          <p:cNvPr id="11" name="Grafik 10">
            <a:extLst>
              <a:ext uri="{FF2B5EF4-FFF2-40B4-BE49-F238E27FC236}">
                <a16:creationId xmlns:a16="http://schemas.microsoft.com/office/drawing/2014/main" id="{A0882830-0057-A5B1-9DB5-F7C3DE70981A}"/>
              </a:ext>
            </a:extLst>
          </p:cNvPr>
          <p:cNvPicPr>
            <a:picLocks noChangeAspect="1"/>
          </p:cNvPicPr>
          <p:nvPr/>
        </p:nvPicPr>
        <p:blipFill>
          <a:blip r:embed="rId4"/>
          <a:stretch>
            <a:fillRect/>
          </a:stretch>
        </p:blipFill>
        <p:spPr>
          <a:xfrm rot="20915479">
            <a:off x="5859420" y="4333483"/>
            <a:ext cx="2341112" cy="1426509"/>
          </a:xfrm>
          <a:prstGeom prst="rect">
            <a:avLst/>
          </a:prstGeom>
        </p:spPr>
      </p:pic>
      <p:grpSp>
        <p:nvGrpSpPr>
          <p:cNvPr id="13" name="Gruppieren 12">
            <a:extLst>
              <a:ext uri="{FF2B5EF4-FFF2-40B4-BE49-F238E27FC236}">
                <a16:creationId xmlns:a16="http://schemas.microsoft.com/office/drawing/2014/main" id="{BDBAFDFA-F50D-449C-62DA-9EADE5B60AB2}"/>
              </a:ext>
            </a:extLst>
          </p:cNvPr>
          <p:cNvGrpSpPr/>
          <p:nvPr/>
        </p:nvGrpSpPr>
        <p:grpSpPr>
          <a:xfrm>
            <a:off x="797939" y="6184787"/>
            <a:ext cx="11211507" cy="600164"/>
            <a:chOff x="797939" y="6184787"/>
            <a:chExt cx="11211507" cy="600164"/>
          </a:xfrm>
        </p:grpSpPr>
        <p:pic>
          <p:nvPicPr>
            <p:cNvPr id="15"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5" r:link="rId6" cstate="hqprint">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l-GR" sz="1100" i="1" dirty="0">
                  <a:cs typeface="Arial" panose="020B0604020202020204" pitchFamily="34" charset="0"/>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a:t>
              </a:r>
              <a:endParaRPr kumimoji="0" lang="en-US" altLang="de-DE" sz="11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25999149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TotalTime>
  <Words>3654</Words>
  <Application>Microsoft Office PowerPoint</Application>
  <PresentationFormat>Widescreen</PresentationFormat>
  <Paragraphs>213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Noto Sans Symbols</vt:lpstr>
      <vt:lpstr>Times New Roman</vt:lpstr>
      <vt:lpstr>Wingdings</vt:lpstr>
      <vt:lpstr>Office</vt:lpstr>
      <vt:lpstr>     Μικτή Εκπαίδευση CareerBOT</vt:lpstr>
      <vt:lpstr>PowerPoint Presentation</vt:lpstr>
      <vt:lpstr>Μαθησιακή Ενότητα 1</vt:lpstr>
      <vt:lpstr>Μαθησιακή ενότητα 1: Μαθησιακά Αποτελέσματα</vt:lpstr>
      <vt:lpstr>Μαθησιακή ενότητα 1: Ψηφιακός επαγγελματικός προσανατολισμός και ψηφιακές τάσεις για συμβούλους</vt:lpstr>
      <vt:lpstr>Μαθησιακή ενότητα 1: Ψηφιακός επαγγελματικός προσανατολισμός και οι ψηφιακές τάσεις για συμβούλους</vt:lpstr>
      <vt:lpstr>Μαθησιακή ενότητα 1 : Ψηφιακός επαγγελματικός προσανατολισμός και ψηφιακές τάσεις για συμβούλους</vt:lpstr>
      <vt:lpstr>Μαθησιακή ενότητα 1 : Ψηφιακός επαγγελματικός προσανατολισμός και ψηφιακές τάσεις για συμβούλους</vt:lpstr>
      <vt:lpstr>Μαθησιακή ενότητα 1 : Ψηφιακός επαγγελματικός προσανατολισμός και ψηφιακές τάσεις για συμβούλους</vt:lpstr>
      <vt:lpstr>Μαθησιακή ενότητα 1 : Ψηφιακός επαγγελματικός προσανατολισμός και ψηφιακές τάσεις για συμβούλους</vt:lpstr>
      <vt:lpstr>Μαθησιακή ενότητα 1 : Ψηφιακός επαγγελματικός προσανατολισμός και ψηφιακές τάσεις για συμβούλους</vt:lpstr>
      <vt:lpstr>Πηγές για Ενότητα 2 – Μαθησιακή ενότητα 1: </vt:lpstr>
      <vt:lpstr>Μαθησιακή ενότητα 2</vt:lpstr>
      <vt:lpstr>Μαθησιακή ενότητα 2: Μαθησιακά αποτελέσματα</vt:lpstr>
      <vt:lpstr>Μαθησιακή ενότητα 2: Αξιολόγηση ψηφιακού γραμματισμού και ψηφιακών δεξιοτήτων</vt:lpstr>
      <vt:lpstr>Μαθησιακή ενότητα 2: Αξιολόγηση ψηφιακού γραμματισμού και ψηφιακών δεξιοτήτων</vt:lpstr>
      <vt:lpstr>Μαθησιακή ενότητα 2: αξιολόγηση ψηφιακού γραμματισμού και ψηφιακών δεξιοτήτων</vt:lpstr>
      <vt:lpstr>Μαθησιακή ενότητα 2: Αξιολόγηση ψηφιακού γραμματισμού και των ψηφιακών δεξιοτήτων</vt:lpstr>
      <vt:lpstr>Μαθησιακή ενότητα 2: ψηφιακός επαγγελματικός προσανατολισμός και ψηφιακές τάσεις για τους συμβούλους</vt:lpstr>
      <vt:lpstr>Μαθησιακή ενότητα 2: Αξιολόγηση ψηφιακού γραμματισμού και ψηφιακών δεξιοτήτων</vt:lpstr>
      <vt:lpstr>Πηγές για Ενότητα 2 – Μαθησιακή ενότητα 2: </vt:lpstr>
      <vt:lpstr>Μαθησιακή Ενότητα 3</vt:lpstr>
      <vt:lpstr>Μαθησιακή Ενότητα 3: Μαθησιακά Αποτελέσματα</vt:lpstr>
      <vt:lpstr>Μαθησιακή Ενότητα 3: Νοημοσύνη στην αγορά εργασίας και δύο παραδείγματα</vt:lpstr>
      <vt:lpstr>Μαθησιακή Ενότητα 3: Νοημοσύνη στην αγορά εργασίας και δύο παραδείγματα</vt:lpstr>
      <vt:lpstr>Μαθησιακή Ενότητα 3: Νοημοσύνη στην αγορά εργασίας και δύο παραδείγματα </vt:lpstr>
      <vt:lpstr>Μαθησιακή Ενότητα 3 : Νοημοσύνη στην αγορά εργασίας και δύο παραδείγματα</vt:lpstr>
      <vt:lpstr>Μαθησιακή Ενότητα 3 : Νοημοσύνη της αγοράς εργασίας και δύο παραδείγματα</vt:lpstr>
      <vt:lpstr>Πηγές για Ενότητα 2-Μαθησιακή ενότητα 3: </vt:lpstr>
      <vt:lpstr>Ας παραμείνουμε συνδεδεμένοι!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George Bekiaridis</cp:lastModifiedBy>
  <cp:revision>36</cp:revision>
  <dcterms:created xsi:type="dcterms:W3CDTF">2023-06-22T11:29:26Z</dcterms:created>
  <dcterms:modified xsi:type="dcterms:W3CDTF">2024-02-27T09:52:06Z</dcterms:modified>
</cp:coreProperties>
</file>