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0" r:id="rId4"/>
    <p:sldId id="265" r:id="rId5"/>
    <p:sldId id="271" r:id="rId6"/>
    <p:sldId id="274" r:id="rId7"/>
    <p:sldId id="275" r:id="rId8"/>
    <p:sldId id="276" r:id="rId9"/>
    <p:sldId id="277" r:id="rId10"/>
    <p:sldId id="279" r:id="rId11"/>
    <p:sldId id="280" r:id="rId12"/>
    <p:sldId id="281" r:id="rId13"/>
    <p:sldId id="293" r:id="rId14"/>
    <p:sldId id="294" r:id="rId15"/>
    <p:sldId id="296" r:id="rId16"/>
    <p:sldId id="287" r:id="rId17"/>
    <p:sldId id="283" r:id="rId18"/>
    <p:sldId id="284" r:id="rId19"/>
    <p:sldId id="292" r:id="rId20"/>
    <p:sldId id="295" r:id="rId21"/>
    <p:sldId id="297" r:id="rId22"/>
    <p:sldId id="26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DC75E-A5D5-48AB-AA4B-AB603E6A126F}" v="86" dt="2023-06-29T19:45: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4660"/>
  </p:normalViewPr>
  <p:slideViewPr>
    <p:cSldViewPr snapToGrid="0">
      <p:cViewPr varScale="1">
        <p:scale>
          <a:sx n="114" d="100"/>
          <a:sy n="114" d="100"/>
        </p:scale>
        <p:origin x="90" y="5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18.01.2024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18.01.2024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‹Nr.›</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sco.ec.europa.eu/en/classification/skill_mai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mydigiskills.eu/" TargetMode="External"/><Relationship Id="rId5" Type="http://schemas.openxmlformats.org/officeDocument/2006/relationships/hyperlink" Target="https://digital-skills-jobs.europa.eu/digitalskills/" TargetMode="External"/><Relationship Id="rId4" Type="http://schemas.openxmlformats.org/officeDocument/2006/relationships/hyperlink" Target="https://europa.eu/europass/digitalskil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a:t>
            </a:r>
            <a:r>
              <a:rPr lang="de-AT" sz="5400" dirty="0" err="1"/>
              <a:t>CareerBOT</a:t>
            </a:r>
            <a:r>
              <a:rPr lang="de-AT" sz="5400" dirty="0"/>
              <a: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920611"/>
          </a:xfrm>
        </p:spPr>
        <p:txBody>
          <a:bodyPr>
            <a:normAutofit/>
          </a:bodyPr>
          <a:lstStyle/>
          <a:p>
            <a:r>
              <a:rPr lang="en-US" sz="2800" dirty="0"/>
              <a:t>Modul 2 - </a:t>
            </a:r>
            <a:r>
              <a:rPr lang="de-AT" sz="2800" dirty="0"/>
              <a:t>Digitale Kompetenzen in der Berufsberatung</a:t>
            </a:r>
          </a:p>
        </p:txBody>
      </p:sp>
      <p:grpSp>
        <p:nvGrpSpPr>
          <p:cNvPr id="10" name="Gruppieren 9">
            <a:extLst>
              <a:ext uri="{FF2B5EF4-FFF2-40B4-BE49-F238E27FC236}">
                <a16:creationId xmlns:a16="http://schemas.microsoft.com/office/drawing/2014/main" id="{B1FD85C6-AD36-AC06-209A-C8CB82E3B39C}"/>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B10970E4-8736-8F52-1309-DF9376B16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83514" y="1639532"/>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n-US" sz="5400" dirty="0" err="1">
                <a:latin typeface="+mj-lt"/>
              </a:rPr>
              <a:t>Einschätzung</a:t>
            </a:r>
            <a:r>
              <a:rPr lang="en-US" sz="5400" dirty="0">
                <a:latin typeface="+mj-lt"/>
              </a:rPr>
              <a:t> </a:t>
            </a:r>
            <a:br>
              <a:rPr lang="en-US" sz="5400" dirty="0">
                <a:latin typeface="+mj-lt"/>
              </a:rPr>
            </a:br>
            <a:r>
              <a:rPr lang="en-US" sz="5400" dirty="0" err="1">
                <a:latin typeface="+mj-lt"/>
              </a:rPr>
              <a:t>digitaler</a:t>
            </a:r>
            <a:r>
              <a:rPr lang="en-US" sz="5400" dirty="0">
                <a:latin typeface="+mj-lt"/>
              </a:rPr>
              <a:t> </a:t>
            </a:r>
            <a:r>
              <a:rPr lang="en-US" sz="5400" dirty="0" err="1">
                <a:latin typeface="+mj-lt"/>
              </a:rPr>
              <a:t>Kompetenzen</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#Kompetenzen #digcomp #digitalskills</a:t>
            </a:r>
            <a:br>
              <a:rPr lang="de-AT" sz="2800" dirty="0"/>
            </a:br>
            <a:r>
              <a:rPr lang="de-AT" sz="2800" dirty="0"/>
              <a:t>#Selbsteinschätzung</a:t>
            </a:r>
          </a:p>
        </p:txBody>
      </p:sp>
      <p:pic>
        <p:nvPicPr>
          <p:cNvPr id="5" name="Grafik 4">
            <a:extLst>
              <a:ext uri="{FF2B5EF4-FFF2-40B4-BE49-F238E27FC236}">
                <a16:creationId xmlns:a16="http://schemas.microsoft.com/office/drawing/2014/main" id="{3E6F63B1-F7B5-4231-C053-746CA236DD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72" y="980780"/>
            <a:ext cx="2214328" cy="2354103"/>
          </a:xfrm>
          <a:prstGeom prst="rect">
            <a:avLst/>
          </a:prstGeom>
        </p:spPr>
      </p:pic>
      <p:grpSp>
        <p:nvGrpSpPr>
          <p:cNvPr id="3" name="Gruppieren 2">
            <a:extLst>
              <a:ext uri="{FF2B5EF4-FFF2-40B4-BE49-F238E27FC236}">
                <a16:creationId xmlns:a16="http://schemas.microsoft.com/office/drawing/2014/main" id="{F58BDD06-71D4-982E-2850-83617DF2148E}"/>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54D0EEF-72CD-CB06-767F-C633C255E21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43BB3E67-236E-8F89-5965-527A4A481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88769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de-AT" sz="1800" b="1" dirty="0">
                <a:solidFill>
                  <a:srgbClr val="000000"/>
                </a:solidFill>
                <a:effectLst/>
                <a:latin typeface="Noto Sans Symbols"/>
                <a:ea typeface="Noto Sans Symbols"/>
                <a:cs typeface="Noto Sans Symbols"/>
              </a:rPr>
              <a:t>Digitales Kompetenzmodell für Bürger*innen (</a:t>
            </a:r>
            <a:r>
              <a:rPr lang="de-AT" sz="1800" b="1" dirty="0" err="1">
                <a:solidFill>
                  <a:srgbClr val="000000"/>
                </a:solidFill>
                <a:effectLst/>
                <a:latin typeface="Noto Sans Symbols"/>
                <a:ea typeface="Noto Sans Symbols"/>
                <a:cs typeface="Noto Sans Symbols"/>
              </a:rPr>
              <a:t>DigComp</a:t>
            </a:r>
            <a:r>
              <a:rPr lang="de-AT" sz="1800" b="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Kennenlernen der Struktur von DigComp, </a:t>
            </a:r>
            <a:br>
              <a:rPr lang="en-GB" sz="1800" dirty="0">
                <a:solidFill>
                  <a:srgbClr val="000000"/>
                </a:solidFill>
                <a:effectLst/>
                <a:latin typeface="Noto Sans Symbols"/>
                <a:ea typeface="Noto Sans Symbols"/>
                <a:cs typeface="Noto Sans Symbols"/>
              </a:rPr>
            </a:br>
            <a:r>
              <a:rPr lang="en-GB" sz="1800" dirty="0" err="1">
                <a:solidFill>
                  <a:srgbClr val="000000"/>
                </a:solidFill>
                <a:effectLst/>
                <a:latin typeface="Noto Sans Symbols"/>
                <a:ea typeface="Noto Sans Symbols"/>
                <a:cs typeface="Noto Sans Symbols"/>
              </a:rPr>
              <a:t>Kenntnis</a:t>
            </a:r>
            <a:r>
              <a:rPr lang="en-GB" sz="1800" dirty="0">
                <a:solidFill>
                  <a:srgbClr val="000000"/>
                </a:solidFill>
                <a:effectLst/>
                <a:latin typeface="Noto Sans Symbols"/>
                <a:ea typeface="Noto Sans Symbols"/>
                <a:cs typeface="Noto Sans Symbols"/>
              </a:rPr>
              <a:t> der fünf </a:t>
            </a:r>
            <a:r>
              <a:rPr lang="en-GB" sz="1800" dirty="0" err="1">
                <a:solidFill>
                  <a:srgbClr val="000000"/>
                </a:solidFill>
                <a:effectLst/>
                <a:latin typeface="Noto Sans Symbols"/>
                <a:ea typeface="Noto Sans Symbols"/>
                <a:cs typeface="Noto Sans Symbols"/>
              </a:rPr>
              <a:t>Dimensionen</a:t>
            </a:r>
            <a:r>
              <a:rPr lang="en-GB" sz="1800" dirty="0">
                <a:solidFill>
                  <a:srgbClr val="000000"/>
                </a:solidFill>
                <a:effectLst/>
                <a:latin typeface="Noto Sans Symbols"/>
                <a:ea typeface="Noto Sans Symbols"/>
                <a:cs typeface="Noto Sans Symbols"/>
              </a:rPr>
              <a:t> </a:t>
            </a:r>
            <a:br>
              <a:rPr lang="en-GB" sz="1800" dirty="0">
                <a:solidFill>
                  <a:srgbClr val="000000"/>
                </a:solidFill>
                <a:latin typeface="Noto Sans Symbols"/>
                <a:ea typeface="Noto Sans Symbols"/>
                <a:cs typeface="Noto Sans Symbols"/>
              </a:rPr>
            </a:br>
            <a:r>
              <a:rPr lang="en-GB" sz="1800" dirty="0" err="1">
                <a:solidFill>
                  <a:srgbClr val="000000"/>
                </a:solidFill>
                <a:effectLst/>
                <a:latin typeface="Noto Sans Symbols"/>
                <a:ea typeface="Noto Sans Symbols"/>
                <a:cs typeface="Noto Sans Symbols"/>
              </a:rPr>
              <a:t>mit</a:t>
            </a:r>
            <a:r>
              <a:rPr lang="en-GB" sz="1800" dirty="0">
                <a:solidFill>
                  <a:srgbClr val="000000"/>
                </a:solidFill>
                <a:effectLst/>
                <a:latin typeface="Noto Sans Symbols"/>
                <a:ea typeface="Noto Sans Symbols"/>
                <a:cs typeface="Noto Sans Symbols"/>
              </a:rPr>
              <a:t> entsprechenden Beispielen.</a:t>
            </a:r>
          </a:p>
          <a:p>
            <a:pPr marL="342900" lvl="0" indent="-342900" algn="l">
              <a:lnSpc>
                <a:spcPct val="115000"/>
              </a:lnSpc>
              <a:spcAft>
                <a:spcPts val="1000"/>
              </a:spcAft>
              <a:buFont typeface="Arial" panose="020B0604020202020204" pitchFamily="34" charset="0"/>
              <a:buChar char="▪"/>
              <a:tabLst>
                <a:tab pos="660400" algn="l"/>
              </a:tabLst>
            </a:pPr>
            <a:endParaRPr lang="en-GB" sz="1800" dirty="0">
              <a:solidFill>
                <a:srgbClr val="000000"/>
              </a:solidFill>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err="1">
                <a:solidFill>
                  <a:srgbClr val="000000"/>
                </a:solidFill>
                <a:effectLst/>
                <a:latin typeface="Noto Sans Symbols"/>
                <a:ea typeface="Noto Sans Symbols"/>
                <a:cs typeface="Noto Sans Symbols"/>
              </a:rPr>
              <a:t>Bewertung</a:t>
            </a:r>
            <a:r>
              <a:rPr lang="en-GB" sz="1800" b="1" dirty="0">
                <a:solidFill>
                  <a:srgbClr val="000000"/>
                </a:solidFill>
                <a:effectLst/>
                <a:latin typeface="Noto Sans Symbols"/>
                <a:ea typeface="Noto Sans Symbols"/>
                <a:cs typeface="Noto Sans Symbols"/>
              </a:rPr>
              <a:t> digitaler Kompetenzen</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Wissen, wo und wie man digitale </a:t>
            </a:r>
            <a:r>
              <a:rPr lang="en-GB" sz="1800" dirty="0" err="1">
                <a:solidFill>
                  <a:srgbClr val="000000"/>
                </a:solidFill>
                <a:effectLst/>
                <a:latin typeface="Noto Sans Symbols"/>
                <a:ea typeface="Noto Sans Symbols"/>
                <a:cs typeface="Noto Sans Symbols"/>
              </a:rPr>
              <a:t>Kompetenzen</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testet</a:t>
            </a:r>
            <a:r>
              <a:rPr lang="en-GB" sz="1800" dirty="0">
                <a:solidFill>
                  <a:srgbClr val="000000"/>
                </a:solidFill>
                <a:effectLst/>
                <a:latin typeface="Noto Sans Symbols"/>
                <a:ea typeface="Noto Sans Symbols"/>
                <a:cs typeface="Noto Sans Symbols"/>
              </a:rPr>
              <a:t>.</a:t>
            </a:r>
            <a:endParaRPr lang="de-AT" sz="1800" dirty="0">
              <a:effectLst/>
              <a:latin typeface="Noto Sans Symbols"/>
              <a:ea typeface="Noto Sans Symbols"/>
              <a:cs typeface="Noto Sans Symbols"/>
            </a:endParaRPr>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LE2: </a:t>
            </a:r>
            <a:r>
              <a:rPr lang="de-AT" sz="2400" dirty="0"/>
              <a:t>Lernergebnisse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err="1"/>
              <a:t>Einschätzung</a:t>
            </a:r>
            <a:r>
              <a:rPr lang="en-US" sz="2800" dirty="0"/>
              <a:t> </a:t>
            </a:r>
            <a:r>
              <a:rPr lang="en-US" sz="2800" dirty="0" err="1"/>
              <a:t>digitaler</a:t>
            </a:r>
            <a:r>
              <a:rPr lang="en-US" sz="2800" dirty="0"/>
              <a:t> </a:t>
            </a:r>
            <a:r>
              <a:rPr lang="en-US" sz="2800" dirty="0" err="1"/>
              <a:t>Kompetenzen</a:t>
            </a:r>
            <a:endParaRPr lang="en-US"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B16A736-8F3E-F00A-B5EB-B2DE1C25F9B7}"/>
              </a:ext>
            </a:extLst>
          </p:cNvPr>
          <p:cNvPicPr>
            <a:picLocks noChangeAspect="1"/>
          </p:cNvPicPr>
          <p:nvPr/>
        </p:nvPicPr>
        <p:blipFill>
          <a:blip r:embed="rId3"/>
          <a:stretch>
            <a:fillRect/>
          </a:stretch>
        </p:blipFill>
        <p:spPr>
          <a:xfrm rot="20457768">
            <a:off x="2241888" y="4810154"/>
            <a:ext cx="2322740" cy="774247"/>
          </a:xfrm>
          <a:prstGeom prst="rect">
            <a:avLst/>
          </a:prstGeom>
        </p:spPr>
      </p:pic>
      <p:grpSp>
        <p:nvGrpSpPr>
          <p:cNvPr id="8" name="Gruppieren 7">
            <a:extLst>
              <a:ext uri="{FF2B5EF4-FFF2-40B4-BE49-F238E27FC236}">
                <a16:creationId xmlns:a16="http://schemas.microsoft.com/office/drawing/2014/main" id="{C648DB5C-9ACD-8B80-A6EC-56B1B53A55C4}"/>
              </a:ext>
            </a:extLst>
          </p:cNvPr>
          <p:cNvGrpSpPr/>
          <p:nvPr/>
        </p:nvGrpSpPr>
        <p:grpSpPr>
          <a:xfrm>
            <a:off x="438202" y="6184787"/>
            <a:ext cx="11571244" cy="616291"/>
            <a:chOff x="438202" y="6184787"/>
            <a:chExt cx="11571244" cy="616291"/>
          </a:xfrm>
        </p:grpSpPr>
        <p:sp>
          <p:nvSpPr>
            <p:cNvPr id="10" name="Rectangle 3">
              <a:extLst>
                <a:ext uri="{FF2B5EF4-FFF2-40B4-BE49-F238E27FC236}">
                  <a16:creationId xmlns:a16="http://schemas.microsoft.com/office/drawing/2014/main" id="{3B25A464-E825-A9DC-23ED-AF6AC7B02E8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27575154-EDB0-4F16-8229-D60599057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12" name="Grafik 11">
            <a:extLst>
              <a:ext uri="{FF2B5EF4-FFF2-40B4-BE49-F238E27FC236}">
                <a16:creationId xmlns:a16="http://schemas.microsoft.com/office/drawing/2014/main" id="{A48FC828-594D-06D4-D6B9-7C53FDB00AF9}"/>
              </a:ext>
            </a:extLst>
          </p:cNvPr>
          <p:cNvPicPr>
            <a:picLocks noChangeAspect="1"/>
          </p:cNvPicPr>
          <p:nvPr/>
        </p:nvPicPr>
        <p:blipFill>
          <a:blip r:embed="rId5"/>
          <a:stretch>
            <a:fillRect/>
          </a:stretch>
        </p:blipFill>
        <p:spPr>
          <a:xfrm>
            <a:off x="6834347" y="2374204"/>
            <a:ext cx="3313430" cy="3095625"/>
          </a:xfrm>
          <a:prstGeom prst="rect">
            <a:avLst/>
          </a:prstGeom>
        </p:spPr>
      </p:pic>
    </p:spTree>
    <p:extLst>
      <p:ext uri="{BB962C8B-B14F-4D97-AF65-F5344CB8AC3E}">
        <p14:creationId xmlns:p14="http://schemas.microsoft.com/office/powerpoint/2010/main" val="272002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Einschätzung digitaler Kompetenzen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Digitales Kompetenzmodell für Bürger*innen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12" name="Grafik 11">
            <a:extLst>
              <a:ext uri="{FF2B5EF4-FFF2-40B4-BE49-F238E27FC236}">
                <a16:creationId xmlns:a16="http://schemas.microsoft.com/office/drawing/2014/main" id="{3EA33206-B72A-547D-FA87-5DABB170D63F}"/>
              </a:ext>
            </a:extLst>
          </p:cNvPr>
          <p:cNvPicPr>
            <a:picLocks noChangeAspect="1"/>
          </p:cNvPicPr>
          <p:nvPr/>
        </p:nvPicPr>
        <p:blipFill>
          <a:blip r:embed="rId4"/>
          <a:stretch>
            <a:fillRect/>
          </a:stretch>
        </p:blipFill>
        <p:spPr>
          <a:xfrm>
            <a:off x="7740358" y="2467854"/>
            <a:ext cx="3313430" cy="3095625"/>
          </a:xfrm>
          <a:prstGeom prst="rect">
            <a:avLst/>
          </a:prstGeom>
        </p:spPr>
      </p:pic>
      <p:sp>
        <p:nvSpPr>
          <p:cNvPr id="13" name="Textfeld 12">
            <a:extLst>
              <a:ext uri="{FF2B5EF4-FFF2-40B4-BE49-F238E27FC236}">
                <a16:creationId xmlns:a16="http://schemas.microsoft.com/office/drawing/2014/main" id="{A5013D88-D5F3-46D8-1114-83BA2F89E5C0}"/>
              </a:ext>
            </a:extLst>
          </p:cNvPr>
          <p:cNvSpPr txBox="1"/>
          <p:nvPr/>
        </p:nvSpPr>
        <p:spPr>
          <a:xfrm>
            <a:off x="952597" y="1887785"/>
            <a:ext cx="5733429" cy="4024435"/>
          </a:xfrm>
          <a:prstGeom prst="rect">
            <a:avLst/>
          </a:prstGeom>
          <a:noFill/>
        </p:spPr>
        <p:txBody>
          <a:bodyPr wrap="square" rtlCol="0">
            <a:spAutoFit/>
          </a:bodyPr>
          <a:lstStyle/>
          <a:p>
            <a:pPr>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8 Schlüsselkompetenzen des Europäischen Rahmens</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für lebenslanges Lernen sind:</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 Lese- und Schreibkompetenz</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Mehrsprachigkeit</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Mathematische, wissenschaftliche und technische Fähigkeiten </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Digitale und technologiebasierte Kompetenzen</a:t>
            </a:r>
            <a:br>
              <a:rPr lang="de-AT" sz="1800" b="1"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Soziale Kompetenz und Fähigkeit, neue Kompetenzen zu erwerben</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Aktive Bürgerschaft</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Unternehmerische Kompetenz</a:t>
            </a:r>
            <a:br>
              <a:rPr lang="de-AT" sz="1800" dirty="0">
                <a:effectLst/>
                <a:latin typeface="Calibri" panose="020F0502020204030204" pitchFamily="34" charset="0"/>
                <a:ea typeface="Calibri" panose="020F0502020204030204" pitchFamily="34" charset="0"/>
                <a:cs typeface="Arial" panose="020B0604020202020204" pitchFamily="34" charset="0"/>
              </a:rPr>
            </a:br>
            <a:r>
              <a:rPr lang="de-AT" sz="1800" dirty="0">
                <a:effectLst/>
                <a:latin typeface="Calibri" panose="020F0502020204030204" pitchFamily="34" charset="0"/>
                <a:ea typeface="Calibri" panose="020F0502020204030204" pitchFamily="34" charset="0"/>
                <a:cs typeface="Arial" panose="020B0604020202020204" pitchFamily="34" charset="0"/>
              </a:rPr>
              <a:t>• Kulturbewusstsein und kulturelle Ausdrucksfähigkeit</a:t>
            </a:r>
          </a:p>
        </p:txBody>
      </p:sp>
      <p:sp>
        <p:nvSpPr>
          <p:cNvPr id="15" name="Pfeil: nach rechts 14">
            <a:extLst>
              <a:ext uri="{FF2B5EF4-FFF2-40B4-BE49-F238E27FC236}">
                <a16:creationId xmlns:a16="http://schemas.microsoft.com/office/drawing/2014/main" id="{CFBF1EC7-50C0-B9E5-936B-AE9E670B6FCA}"/>
              </a:ext>
            </a:extLst>
          </p:cNvPr>
          <p:cNvSpPr/>
          <p:nvPr/>
        </p:nvSpPr>
        <p:spPr>
          <a:xfrm>
            <a:off x="5993310" y="3771758"/>
            <a:ext cx="1577131" cy="64805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66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uppieren 7">
            <a:extLst>
              <a:ext uri="{FF2B5EF4-FFF2-40B4-BE49-F238E27FC236}">
                <a16:creationId xmlns:a16="http://schemas.microsoft.com/office/drawing/2014/main" id="{9CA344D3-474D-F5C5-9EC8-4780CF23718C}"/>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79B05B72-A67E-B2C4-4A53-034FFE0C26D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3967D33E-D5C7-F18E-6AD1-446A4AF46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3" name="Titel 1">
            <a:extLst>
              <a:ext uri="{FF2B5EF4-FFF2-40B4-BE49-F238E27FC236}">
                <a16:creationId xmlns:a16="http://schemas.microsoft.com/office/drawing/2014/main" id="{331C79B1-5AEC-F547-37B0-5DC798D50D47}"/>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LE2: </a:t>
            </a:r>
            <a:r>
              <a:rPr lang="de-AT" sz="2400" dirty="0"/>
              <a:t>Einschätzung digitaler Kompetenzen</a:t>
            </a:r>
          </a:p>
        </p:txBody>
      </p:sp>
      <p:sp>
        <p:nvSpPr>
          <p:cNvPr id="19" name="Untertitel 2">
            <a:extLst>
              <a:ext uri="{FF2B5EF4-FFF2-40B4-BE49-F238E27FC236}">
                <a16:creationId xmlns:a16="http://schemas.microsoft.com/office/drawing/2014/main" id="{E8C41FE3-9FAF-6C4C-00C7-860F8C40A099}"/>
              </a:ext>
            </a:extLst>
          </p:cNvPr>
          <p:cNvSpPr>
            <a:spLocks noGrp="1"/>
          </p:cNvSpPr>
          <p:nvPr>
            <p:ph type="subTitle" idx="1"/>
          </p:nvPr>
        </p:nvSpPr>
        <p:spPr>
          <a:xfrm>
            <a:off x="856746" y="1013425"/>
            <a:ext cx="8924339" cy="546754"/>
          </a:xfrm>
        </p:spPr>
        <p:txBody>
          <a:bodyPr>
            <a:normAutofit/>
          </a:bodyPr>
          <a:lstStyle/>
          <a:p>
            <a:pPr algn="l"/>
            <a:r>
              <a:rPr lang="de-AT" sz="2800" dirty="0"/>
              <a:t>Digitales Kompetenzmodell für Bürger*innen </a:t>
            </a:r>
          </a:p>
        </p:txBody>
      </p:sp>
      <p:sp>
        <p:nvSpPr>
          <p:cNvPr id="20" name="Textfeld 19">
            <a:extLst>
              <a:ext uri="{FF2B5EF4-FFF2-40B4-BE49-F238E27FC236}">
                <a16:creationId xmlns:a16="http://schemas.microsoft.com/office/drawing/2014/main" id="{E9A9915A-D945-FC93-E8E4-4FEC62D71560}"/>
              </a:ext>
            </a:extLst>
          </p:cNvPr>
          <p:cNvSpPr txBox="1"/>
          <p:nvPr/>
        </p:nvSpPr>
        <p:spPr>
          <a:xfrm>
            <a:off x="856747" y="1797173"/>
            <a:ext cx="5383758" cy="3836820"/>
          </a:xfrm>
          <a:prstGeom prst="rect">
            <a:avLst/>
          </a:prstGeom>
          <a:noFill/>
        </p:spPr>
        <p:txBody>
          <a:bodyPr wrap="square" rtlCol="0">
            <a:spAutoFit/>
          </a:bodyPr>
          <a:lstStyle/>
          <a:p>
            <a:pPr>
              <a:lnSpc>
                <a:spcPct val="115000"/>
              </a:lnSpc>
              <a:spcAft>
                <a:spcPts val="1000"/>
              </a:spcAft>
            </a:pPr>
            <a:r>
              <a:rPr lang="de-AT" sz="1100" b="1" dirty="0">
                <a:effectLst/>
                <a:latin typeface="Calibri" panose="020F0502020204030204" pitchFamily="34" charset="0"/>
                <a:ea typeface="Calibri" panose="020F0502020204030204" pitchFamily="34" charset="0"/>
                <a:cs typeface="Arial" panose="020B0604020202020204" pitchFamily="34" charset="0"/>
              </a:rPr>
              <a:t>1. Informations- und Datenkompetenz</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100" dirty="0">
                <a:effectLst/>
                <a:latin typeface="Calibri" panose="020F0502020204030204" pitchFamily="34" charset="0"/>
                <a:ea typeface="Calibri" panose="020F0502020204030204" pitchFamily="34" charset="0"/>
                <a:cs typeface="Arial" panose="020B0604020202020204" pitchFamily="34" charset="0"/>
              </a:rPr>
              <a:t>1.1. Daten, Informationen und digitale Inhalte recherchieren, suchen und filtern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1.2. Daten, Informationen und digitale Inhalte kritisch bewerten und interpretieren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1.3. Daten, Informationen und digitale Inhalte verwalten</a:t>
            </a:r>
          </a:p>
          <a:p>
            <a:pPr>
              <a:lnSpc>
                <a:spcPct val="115000"/>
              </a:lnSpc>
              <a:spcAft>
                <a:spcPts val="1000"/>
              </a:spcAft>
            </a:pPr>
            <a:r>
              <a:rPr lang="de-AT" sz="1100" b="1" dirty="0">
                <a:effectLst/>
                <a:latin typeface="Calibri" panose="020F0502020204030204" pitchFamily="34" charset="0"/>
                <a:ea typeface="Calibri" panose="020F0502020204030204" pitchFamily="34" charset="0"/>
                <a:cs typeface="Arial" panose="020B0604020202020204" pitchFamily="34" charset="0"/>
              </a:rPr>
              <a:t>2. Kommunikation und Kollaboration</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100" dirty="0">
                <a:effectLst/>
                <a:latin typeface="Calibri" panose="020F0502020204030204" pitchFamily="34" charset="0"/>
                <a:ea typeface="Calibri" panose="020F0502020204030204" pitchFamily="34" charset="0"/>
                <a:cs typeface="Arial" panose="020B0604020202020204" pitchFamily="34" charset="0"/>
              </a:rPr>
              <a:t>2.1. Mithilfe digitaler Technologien kommunizieren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2.2. Mithilfe digitaler Technologien Daten und Informationen teilen und zusammenarbeiten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2.3. Digitale Technologien für die gesellschaftliche Teilhabe verwenden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2.4. Ein- und Verkäufe durchführen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2.5. Angemessene Ausdrucksformen verwenden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2.6. Die digitale Identität verstehen und gestalten</a:t>
            </a:r>
          </a:p>
          <a:p>
            <a:pPr>
              <a:lnSpc>
                <a:spcPct val="115000"/>
              </a:lnSpc>
              <a:spcAft>
                <a:spcPts val="1000"/>
              </a:spcAft>
            </a:pPr>
            <a:r>
              <a:rPr lang="de-AT" sz="1100" b="1" dirty="0">
                <a:effectLst/>
                <a:latin typeface="Calibri" panose="020F0502020204030204" pitchFamily="34" charset="0"/>
                <a:ea typeface="Calibri" panose="020F0502020204030204" pitchFamily="34" charset="0"/>
                <a:cs typeface="Arial" panose="020B0604020202020204" pitchFamily="34" charset="0"/>
              </a:rPr>
              <a:t>3. Erstellen von digitalen Inhalten</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100" dirty="0">
                <a:effectLst/>
                <a:latin typeface="Calibri" panose="020F0502020204030204" pitchFamily="34" charset="0"/>
                <a:ea typeface="Calibri" panose="020F0502020204030204" pitchFamily="34" charset="0"/>
                <a:cs typeface="Arial" panose="020B0604020202020204" pitchFamily="34" charset="0"/>
              </a:rPr>
              <a:t>3.1. Inhalte und Objekte digital entwickeln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3.2. Inhalte und Objekte digital integrieren und neu erarbeiten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3.3. Werknutzungsrecht und Lizenzen beachten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3.4. Programmieren und Abläufe automatisieren</a:t>
            </a:r>
          </a:p>
        </p:txBody>
      </p:sp>
      <p:sp>
        <p:nvSpPr>
          <p:cNvPr id="21" name="Textfeld 20">
            <a:extLst>
              <a:ext uri="{FF2B5EF4-FFF2-40B4-BE49-F238E27FC236}">
                <a16:creationId xmlns:a16="http://schemas.microsoft.com/office/drawing/2014/main" id="{E4DC7384-9AAE-BEFD-ED3F-70B7C06BB8ED}"/>
              </a:ext>
            </a:extLst>
          </p:cNvPr>
          <p:cNvSpPr txBox="1"/>
          <p:nvPr/>
        </p:nvSpPr>
        <p:spPr>
          <a:xfrm>
            <a:off x="6408285" y="1792014"/>
            <a:ext cx="4757462" cy="2412327"/>
          </a:xfrm>
          <a:prstGeom prst="rect">
            <a:avLst/>
          </a:prstGeom>
          <a:noFill/>
        </p:spPr>
        <p:txBody>
          <a:bodyPr wrap="square" rtlCol="0">
            <a:spAutoFit/>
          </a:bodyPr>
          <a:lstStyle/>
          <a:p>
            <a:pPr>
              <a:lnSpc>
                <a:spcPct val="115000"/>
              </a:lnSpc>
              <a:spcAft>
                <a:spcPts val="1000"/>
              </a:spcAft>
            </a:pPr>
            <a:r>
              <a:rPr lang="de-AT" sz="1100" b="1" dirty="0">
                <a:effectLst/>
                <a:latin typeface="Calibri" panose="020F0502020204030204" pitchFamily="34" charset="0"/>
                <a:ea typeface="Calibri" panose="020F0502020204030204" pitchFamily="34" charset="0"/>
                <a:cs typeface="Arial" panose="020B0604020202020204" pitchFamily="34" charset="0"/>
              </a:rPr>
              <a:t>4. Schutz und Sicherheit</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100" dirty="0">
                <a:effectLst/>
                <a:latin typeface="Calibri" panose="020F0502020204030204" pitchFamily="34" charset="0"/>
                <a:ea typeface="Calibri" panose="020F0502020204030204" pitchFamily="34" charset="0"/>
                <a:cs typeface="Arial" panose="020B0604020202020204" pitchFamily="34" charset="0"/>
              </a:rPr>
              <a:t>4.1. Geräte schützen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4.2. Personenbezogene oder vertrauliche Daten sowie Privatsphäre schützen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4.3. Gesundheit und Wohlbefinden schützen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4.4. Umwelt schützen und IT nachhaltig betreiben</a:t>
            </a:r>
          </a:p>
          <a:p>
            <a:pPr>
              <a:lnSpc>
                <a:spcPct val="115000"/>
              </a:lnSpc>
              <a:spcAft>
                <a:spcPts val="1000"/>
              </a:spcAft>
            </a:pPr>
            <a:r>
              <a:rPr lang="de-AT" sz="1100" b="1" dirty="0">
                <a:effectLst/>
                <a:latin typeface="Calibri" panose="020F0502020204030204" pitchFamily="34" charset="0"/>
                <a:ea typeface="Calibri" panose="020F0502020204030204" pitchFamily="34" charset="0"/>
                <a:cs typeface="Arial" panose="020B0604020202020204" pitchFamily="34" charset="0"/>
              </a:rPr>
              <a:t>5. Problemlösung</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100" dirty="0">
                <a:effectLst/>
                <a:latin typeface="Calibri" panose="020F0502020204030204" pitchFamily="34" charset="0"/>
                <a:ea typeface="Calibri" panose="020F0502020204030204" pitchFamily="34" charset="0"/>
                <a:cs typeface="Arial" panose="020B0604020202020204" pitchFamily="34" charset="0"/>
              </a:rPr>
              <a:t>5.1. Technische Probleme lösen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5.2. Bedürfnisse und technologische Antworten darauf erkennen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5.3. Kreativ und innovativ mit digitalen Technologien umgehen</a:t>
            </a:r>
            <a:br>
              <a:rPr lang="de-AT" sz="1100" dirty="0">
                <a:effectLst/>
                <a:latin typeface="Calibri" panose="020F0502020204030204" pitchFamily="34" charset="0"/>
                <a:ea typeface="Calibri" panose="020F0502020204030204" pitchFamily="34" charset="0"/>
                <a:cs typeface="Arial" panose="020B0604020202020204" pitchFamily="34" charset="0"/>
              </a:rPr>
            </a:br>
            <a:r>
              <a:rPr lang="de-AT" sz="1100" dirty="0">
                <a:effectLst/>
                <a:latin typeface="Calibri" panose="020F0502020204030204" pitchFamily="34" charset="0"/>
                <a:ea typeface="Calibri" panose="020F0502020204030204" pitchFamily="34" charset="0"/>
                <a:cs typeface="Arial" panose="020B0604020202020204" pitchFamily="34" charset="0"/>
              </a:rPr>
              <a:t>5.4. Digitale Kompetenzlücken erkennen und schließen</a:t>
            </a:r>
          </a:p>
        </p:txBody>
      </p:sp>
    </p:spTree>
    <p:extLst>
      <p:ext uri="{BB962C8B-B14F-4D97-AF65-F5344CB8AC3E}">
        <p14:creationId xmlns:p14="http://schemas.microsoft.com/office/powerpoint/2010/main" val="366559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Grafik 10" descr="Ein Bild, das Text, Screenshot, Webseite, Software enthält.&#10;&#10;Automatisch generierte Beschreibung">
            <a:extLst>
              <a:ext uri="{FF2B5EF4-FFF2-40B4-BE49-F238E27FC236}">
                <a16:creationId xmlns:a16="http://schemas.microsoft.com/office/drawing/2014/main" id="{013306A8-692A-283E-8F97-8E658AA04A16}"/>
              </a:ext>
            </a:extLst>
          </p:cNvPr>
          <p:cNvPicPr>
            <a:picLocks noChangeAspect="1"/>
          </p:cNvPicPr>
          <p:nvPr/>
        </p:nvPicPr>
        <p:blipFill rotWithShape="1">
          <a:blip r:embed="rId3"/>
          <a:srcRect b="21431"/>
          <a:stretch/>
        </p:blipFill>
        <p:spPr bwMode="auto">
          <a:xfrm>
            <a:off x="952597" y="888590"/>
            <a:ext cx="7248438" cy="4373574"/>
          </a:xfrm>
          <a:prstGeom prst="rect">
            <a:avLst/>
          </a:prstGeom>
          <a:ln>
            <a:noFill/>
          </a:ln>
          <a:extLst>
            <a:ext uri="{53640926-AAD7-44D8-BBD7-CCE9431645EC}">
              <a14:shadowObscured xmlns:a14="http://schemas.microsoft.com/office/drawing/2010/main"/>
            </a:ext>
          </a:extLst>
        </p:spPr>
      </p:pic>
      <p:sp>
        <p:nvSpPr>
          <p:cNvPr id="13" name="Textfeld 12">
            <a:extLst>
              <a:ext uri="{FF2B5EF4-FFF2-40B4-BE49-F238E27FC236}">
                <a16:creationId xmlns:a16="http://schemas.microsoft.com/office/drawing/2014/main" id="{985E0436-D27A-8383-F0EC-7FB4C64A320E}"/>
              </a:ext>
            </a:extLst>
          </p:cNvPr>
          <p:cNvSpPr txBox="1"/>
          <p:nvPr/>
        </p:nvSpPr>
        <p:spPr>
          <a:xfrm>
            <a:off x="1025554" y="5508663"/>
            <a:ext cx="6094602" cy="392159"/>
          </a:xfrm>
          <a:prstGeom prst="rect">
            <a:avLst/>
          </a:prstGeom>
          <a:noFill/>
        </p:spPr>
        <p:txBody>
          <a:bodyPr wrap="square">
            <a:spAutoFit/>
          </a:bodyPr>
          <a:lstStyle/>
          <a:p>
            <a:pPr>
              <a:lnSpc>
                <a:spcPct val="115000"/>
              </a:lnSpc>
              <a:spcAft>
                <a:spcPts val="10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https://esco.ec.europa.eu/en/classification/skill_main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uppieren 2">
            <a:extLst>
              <a:ext uri="{FF2B5EF4-FFF2-40B4-BE49-F238E27FC236}">
                <a16:creationId xmlns:a16="http://schemas.microsoft.com/office/drawing/2014/main" id="{2D93DE5D-1E54-4641-C6EE-55544EBF5888}"/>
              </a:ext>
            </a:extLst>
          </p:cNvPr>
          <p:cNvGrpSpPr/>
          <p:nvPr/>
        </p:nvGrpSpPr>
        <p:grpSpPr>
          <a:xfrm>
            <a:off x="438202" y="6184787"/>
            <a:ext cx="11571244" cy="616291"/>
            <a:chOff x="438202" y="6184787"/>
            <a:chExt cx="11571244" cy="616291"/>
          </a:xfrm>
        </p:grpSpPr>
        <p:sp>
          <p:nvSpPr>
            <p:cNvPr id="7" name="Rectangle 3">
              <a:extLst>
                <a:ext uri="{FF2B5EF4-FFF2-40B4-BE49-F238E27FC236}">
                  <a16:creationId xmlns:a16="http://schemas.microsoft.com/office/drawing/2014/main" id="{1A4B52DE-942E-0C61-F3E4-C3DE622B074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62F46D1B-A6DC-DCDB-0DEE-B788D6D99D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2" name="Titel 1">
            <a:extLst>
              <a:ext uri="{FF2B5EF4-FFF2-40B4-BE49-F238E27FC236}">
                <a16:creationId xmlns:a16="http://schemas.microsoft.com/office/drawing/2014/main" id="{4FA672E9-E526-C8E4-A826-25F5363843DD}"/>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LE2: </a:t>
            </a:r>
            <a:r>
              <a:rPr lang="de-AT" sz="2400" dirty="0"/>
              <a:t>Einschätzung digitaler Kompetenzen</a:t>
            </a:r>
          </a:p>
        </p:txBody>
      </p:sp>
    </p:spTree>
    <p:extLst>
      <p:ext uri="{BB962C8B-B14F-4D97-AF65-F5344CB8AC3E}">
        <p14:creationId xmlns:p14="http://schemas.microsoft.com/office/powerpoint/2010/main" val="173606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a:t>Bewertung der digitalen Fähigkeiten</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1675E65C-D488-8255-72E5-4C654F898BA6}"/>
              </a:ext>
            </a:extLst>
          </p:cNvPr>
          <p:cNvPicPr>
            <a:picLocks noChangeAspect="1"/>
          </p:cNvPicPr>
          <p:nvPr/>
        </p:nvPicPr>
        <p:blipFill>
          <a:blip r:embed="rId3"/>
          <a:stretch>
            <a:fillRect/>
          </a:stretch>
        </p:blipFill>
        <p:spPr>
          <a:xfrm rot="1027170">
            <a:off x="7127868" y="1776144"/>
            <a:ext cx="2914650" cy="2543175"/>
          </a:xfrm>
          <a:prstGeom prst="rect">
            <a:avLst/>
          </a:prstGeom>
        </p:spPr>
      </p:pic>
      <p:sp>
        <p:nvSpPr>
          <p:cNvPr id="13" name="Textfeld 12">
            <a:extLst>
              <a:ext uri="{FF2B5EF4-FFF2-40B4-BE49-F238E27FC236}">
                <a16:creationId xmlns:a16="http://schemas.microsoft.com/office/drawing/2014/main" id="{6C22C0FE-C968-B250-0BAB-394D1B65FBA5}"/>
              </a:ext>
            </a:extLst>
          </p:cNvPr>
          <p:cNvSpPr txBox="1"/>
          <p:nvPr/>
        </p:nvSpPr>
        <p:spPr>
          <a:xfrm>
            <a:off x="2933295" y="5510574"/>
            <a:ext cx="4771240" cy="573298"/>
          </a:xfrm>
          <a:prstGeom prst="rect">
            <a:avLst/>
          </a:prstGeom>
          <a:noFill/>
        </p:spPr>
        <p:txBody>
          <a:bodyPr wrap="square">
            <a:spAutoFit/>
          </a:bodyPr>
          <a:lstStyle/>
          <a:p>
            <a:pPr>
              <a:lnSpc>
                <a:spcPct val="115000"/>
              </a:lnSpc>
              <a:spcAft>
                <a:spcPts val="1000"/>
              </a:spcAft>
            </a:pP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https://europa.eu/europass/digitalskills/ </a:t>
            </a:r>
            <a:r>
              <a:rPr lang="en-US" sz="1400" dirty="0">
                <a:effectLst/>
                <a:latin typeface="Calibri" panose="020F0502020204030204" pitchFamily="34" charset="0"/>
                <a:ea typeface="Calibri" panose="020F0502020204030204" pitchFamily="34" charset="0"/>
                <a:cs typeface="Arial" panose="020B0604020202020204" pitchFamily="34" charset="0"/>
              </a:rPr>
              <a:t>oder</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https://digital-skills-jobs.europa.eu/digitalskills/</a:t>
            </a:r>
            <a:endParaRPr lang="de-AT"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3D256465-DBDE-4C44-2EAF-17D861818E1A}"/>
              </a:ext>
            </a:extLst>
          </p:cNvPr>
          <p:cNvSpPr txBox="1"/>
          <p:nvPr/>
        </p:nvSpPr>
        <p:spPr>
          <a:xfrm>
            <a:off x="9153683" y="4781667"/>
            <a:ext cx="2397154" cy="325538"/>
          </a:xfrm>
          <a:prstGeom prst="rect">
            <a:avLst/>
          </a:prstGeom>
          <a:noFill/>
        </p:spPr>
        <p:txBody>
          <a:bodyPr wrap="square">
            <a:spAutoFit/>
          </a:bodyPr>
          <a:lstStyle/>
          <a:p>
            <a:pPr>
              <a:lnSpc>
                <a:spcPct val="115000"/>
              </a:lnSpc>
              <a:spcAft>
                <a:spcPts val="1000"/>
              </a:spcAft>
            </a:pPr>
            <a:r>
              <a:rPr lang="en-GB"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https://mydigiskills.eu/</a:t>
            </a:r>
            <a:endParaRPr lang="de-AT"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81D0C6D-9E80-5E3A-5140-C323B889A9A2}"/>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4B4E8ED4-2386-FF0D-CD55-6EB79260CFD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6877B1AD-E598-9999-B2BD-9B1BA76334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8" name="Titel 1">
            <a:extLst>
              <a:ext uri="{FF2B5EF4-FFF2-40B4-BE49-F238E27FC236}">
                <a16:creationId xmlns:a16="http://schemas.microsoft.com/office/drawing/2014/main" id="{CC4BAA9E-B045-BB40-A1E8-B8B0B673D171}"/>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LE2: </a:t>
            </a:r>
            <a:r>
              <a:rPr lang="de-AT" sz="2400"/>
              <a:t>Einschätzung digitaler Kompetenzen</a:t>
            </a:r>
            <a:endParaRPr lang="de-AT" sz="2400" dirty="0"/>
          </a:p>
        </p:txBody>
      </p:sp>
      <p:pic>
        <p:nvPicPr>
          <p:cNvPr id="19" name="Grafik 18">
            <a:extLst>
              <a:ext uri="{FF2B5EF4-FFF2-40B4-BE49-F238E27FC236}">
                <a16:creationId xmlns:a16="http://schemas.microsoft.com/office/drawing/2014/main" id="{F91B44D5-9CE5-77CB-95F4-73054BC7EA13}"/>
              </a:ext>
            </a:extLst>
          </p:cNvPr>
          <p:cNvPicPr>
            <a:picLocks noChangeAspect="1"/>
          </p:cNvPicPr>
          <p:nvPr/>
        </p:nvPicPr>
        <p:blipFill>
          <a:blip r:embed="rId8"/>
          <a:stretch>
            <a:fillRect/>
          </a:stretch>
        </p:blipFill>
        <p:spPr>
          <a:xfrm rot="20482355">
            <a:off x="2524416" y="2107247"/>
            <a:ext cx="2965450" cy="2643505"/>
          </a:xfrm>
          <a:prstGeom prst="rect">
            <a:avLst/>
          </a:prstGeom>
        </p:spPr>
      </p:pic>
    </p:spTree>
    <p:extLst>
      <p:ext uri="{BB962C8B-B14F-4D97-AF65-F5344CB8AC3E}">
        <p14:creationId xmlns:p14="http://schemas.microsoft.com/office/powerpoint/2010/main" val="64675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3</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2178716" y="1639532"/>
            <a:ext cx="7954099"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Labour Market </a:t>
            </a:r>
            <a:r>
              <a:rPr lang="de-AT" sz="5400" dirty="0" err="1">
                <a:latin typeface="+mj-lt"/>
              </a:rPr>
              <a:t>Intelligence</a:t>
            </a:r>
            <a:r>
              <a:rPr lang="de-AT" sz="5400" dirty="0">
                <a:latin typeface="+mj-lt"/>
              </a:rPr>
              <a:t> und zwei Beispiele</a:t>
            </a:r>
            <a:endParaRPr lang="en-US" sz="5400" dirty="0">
              <a:latin typeface="+mj-lt"/>
            </a:endParaRPr>
          </a:p>
          <a:p>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#lmi #bigdata #esco</a:t>
            </a:r>
            <a:br>
              <a:rPr lang="de-AT" sz="2800" dirty="0"/>
            </a:br>
            <a:r>
              <a:rPr lang="de-AT" sz="2800" dirty="0"/>
              <a:t>#cedefop </a:t>
            </a:r>
            <a:r>
              <a:rPr lang="en-GB" sz="2800" dirty="0"/>
              <a:t>#OnlineVacancyAnalysis (OJA)</a:t>
            </a:r>
            <a:endParaRPr lang="de-AT" sz="2800" dirty="0"/>
          </a:p>
        </p:txBody>
      </p:sp>
      <p:pic>
        <p:nvPicPr>
          <p:cNvPr id="5" name="Grafik 4">
            <a:extLst>
              <a:ext uri="{FF2B5EF4-FFF2-40B4-BE49-F238E27FC236}">
                <a16:creationId xmlns:a16="http://schemas.microsoft.com/office/drawing/2014/main" id="{091795B8-F3C9-66D3-708E-3B131B4FF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107" y="1050543"/>
            <a:ext cx="1956129" cy="2549740"/>
          </a:xfrm>
          <a:prstGeom prst="rect">
            <a:avLst/>
          </a:prstGeom>
        </p:spPr>
      </p:pic>
      <p:grpSp>
        <p:nvGrpSpPr>
          <p:cNvPr id="3" name="Gruppieren 2">
            <a:extLst>
              <a:ext uri="{FF2B5EF4-FFF2-40B4-BE49-F238E27FC236}">
                <a16:creationId xmlns:a16="http://schemas.microsoft.com/office/drawing/2014/main" id="{2B0485C2-1361-0206-F390-8F3FAA6E5ADC}"/>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E8201CDF-581C-B626-927C-DFF6FFEADC8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EE1264D8-CBFB-231C-05B3-2C0B9860B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09368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LE3: </a:t>
            </a:r>
            <a:r>
              <a:rPr lang="de-AT" sz="2400" dirty="0"/>
              <a:t>Lernergebnisse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a:t>Labour Market Intelligence und zwei Beispiele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Labour Market Information und Labour Market Intelligence</a:t>
            </a:r>
            <a:br>
              <a:rPr lang="en-GB" sz="1800" dirty="0">
                <a:solidFill>
                  <a:srgbClr val="000000"/>
                </a:solidFill>
                <a:effectLst/>
                <a:latin typeface="Noto Sans Symbols"/>
                <a:ea typeface="Noto Sans Symbols"/>
                <a:cs typeface="Noto Sans Symbols"/>
              </a:rPr>
            </a:br>
            <a:r>
              <a:rPr lang="en-GB" sz="1800" dirty="0" err="1">
                <a:solidFill>
                  <a:srgbClr val="000000"/>
                </a:solidFill>
                <a:effectLst/>
                <a:latin typeface="Noto Sans Symbols"/>
                <a:ea typeface="Noto Sans Symbols"/>
                <a:cs typeface="Noto Sans Symbols"/>
              </a:rPr>
              <a:t>Unterschiede</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zwischen</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Rohdaten</a:t>
            </a:r>
            <a:r>
              <a:rPr lang="en-GB" sz="1800" dirty="0">
                <a:solidFill>
                  <a:srgbClr val="000000"/>
                </a:solidFill>
                <a:effectLst/>
                <a:latin typeface="Noto Sans Symbols"/>
                <a:ea typeface="Noto Sans Symbols"/>
                <a:cs typeface="Noto Sans Symbols"/>
              </a:rPr>
              <a:t> und </a:t>
            </a:r>
            <a:r>
              <a:rPr lang="en-GB" sz="1800" dirty="0" err="1">
                <a:solidFill>
                  <a:srgbClr val="000000"/>
                </a:solidFill>
                <a:effectLst/>
                <a:latin typeface="Noto Sans Symbols"/>
                <a:ea typeface="Noto Sans Symbols"/>
                <a:cs typeface="Noto Sans Symbols"/>
              </a:rPr>
              <a:t>aufgearbeiten</a:t>
            </a:r>
            <a:r>
              <a:rPr lang="en-GB" sz="1800" dirty="0">
                <a:solidFill>
                  <a:srgbClr val="000000"/>
                </a:solidFill>
                <a:effectLst/>
                <a:latin typeface="Noto Sans Symbols"/>
                <a:ea typeface="Noto Sans Symbols"/>
                <a:cs typeface="Noto Sans Symbols"/>
              </a:rPr>
              <a:t> </a:t>
            </a:r>
            <a:r>
              <a:rPr lang="en-GB" sz="1800" dirty="0" err="1">
                <a:solidFill>
                  <a:srgbClr val="000000"/>
                </a:solidFill>
                <a:latin typeface="Noto Sans Symbols"/>
                <a:ea typeface="Noto Sans Symbols"/>
                <a:cs typeface="Noto Sans Symbols"/>
              </a:rPr>
              <a:t>Daten</a:t>
            </a:r>
            <a:r>
              <a:rPr lang="en-GB" sz="1800" dirty="0">
                <a:solidFill>
                  <a:srgbClr val="000000"/>
                </a:solidFill>
                <a:latin typeface="Noto Sans Symbols"/>
                <a:ea typeface="Noto Sans Symbols"/>
                <a:cs typeface="Noto Sans Symbols"/>
              </a:rPr>
              <a:t> verstehen</a:t>
            </a:r>
            <a:r>
              <a:rPr lang="en-GB" sz="1800" dirty="0">
                <a:solidFill>
                  <a:srgbClr val="000000"/>
                </a:solidFill>
                <a:effectLst/>
                <a:latin typeface="Noto Sans Symbols"/>
                <a:ea typeface="Noto Sans Symbols"/>
                <a:cs typeface="Noto Sans Symbols"/>
              </a:rPr>
              <a:t> </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err="1">
                <a:solidFill>
                  <a:srgbClr val="000000"/>
                </a:solidFill>
                <a:effectLst/>
                <a:latin typeface="Noto Sans Symbols"/>
                <a:ea typeface="Noto Sans Symbols"/>
                <a:cs typeface="Noto Sans Symbols"/>
              </a:rPr>
              <a:t>Qualität</a:t>
            </a:r>
            <a:r>
              <a:rPr lang="en-GB" sz="1800" b="1" dirty="0">
                <a:solidFill>
                  <a:srgbClr val="000000"/>
                </a:solidFill>
                <a:effectLst/>
                <a:latin typeface="Noto Sans Symbols"/>
                <a:ea typeface="Noto Sans Symbols"/>
                <a:cs typeface="Noto Sans Symbols"/>
              </a:rPr>
              <a:t> der </a:t>
            </a:r>
            <a:r>
              <a:rPr lang="en-GB" sz="1800" b="1" dirty="0" err="1">
                <a:solidFill>
                  <a:srgbClr val="000000"/>
                </a:solidFill>
                <a:effectLst/>
                <a:latin typeface="Noto Sans Symbols"/>
                <a:ea typeface="Noto Sans Symbols"/>
                <a:cs typeface="Noto Sans Symbols"/>
              </a:rPr>
              <a:t>arbeitsmarktbezogenen</a:t>
            </a:r>
            <a:r>
              <a:rPr lang="en-GB" sz="1800" b="1" dirty="0">
                <a:solidFill>
                  <a:srgbClr val="000000"/>
                </a:solidFill>
                <a:effectLst/>
                <a:latin typeface="Noto Sans Symbols"/>
                <a:ea typeface="Noto Sans Symbols"/>
                <a:cs typeface="Noto Sans Symbols"/>
              </a:rPr>
              <a:t> </a:t>
            </a:r>
            <a:r>
              <a:rPr lang="en-GB" sz="1800" b="1" dirty="0" err="1">
                <a:solidFill>
                  <a:srgbClr val="000000"/>
                </a:solidFill>
                <a:effectLst/>
                <a:latin typeface="Noto Sans Symbols"/>
                <a:ea typeface="Noto Sans Symbols"/>
                <a:cs typeface="Noto Sans Symbols"/>
              </a:rPr>
              <a:t>Daten</a:t>
            </a:r>
            <a:br>
              <a:rPr lang="en-GB" sz="1800"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Die </a:t>
            </a:r>
            <a:r>
              <a:rPr lang="en-GB" sz="1800" dirty="0" err="1">
                <a:solidFill>
                  <a:srgbClr val="000000"/>
                </a:solidFill>
                <a:effectLst/>
                <a:latin typeface="Noto Sans Symbols"/>
                <a:ea typeface="Noto Sans Symbols"/>
                <a:cs typeface="Noto Sans Symbols"/>
              </a:rPr>
              <a:t>Lernenden</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lernen</a:t>
            </a:r>
            <a:r>
              <a:rPr lang="en-GB" sz="1800" dirty="0">
                <a:solidFill>
                  <a:srgbClr val="000000"/>
                </a:solidFill>
                <a:latin typeface="Noto Sans Symbols"/>
                <a:ea typeface="Noto Sans Symbols"/>
                <a:cs typeface="Noto Sans Symbols"/>
              </a:rPr>
              <a:t>, auf </a:t>
            </a:r>
            <a:r>
              <a:rPr lang="de-AT" sz="1800" dirty="0">
                <a:solidFill>
                  <a:srgbClr val="000000"/>
                </a:solidFill>
                <a:effectLst/>
                <a:latin typeface="Noto Sans Symbols"/>
                <a:ea typeface="Noto Sans Symbols"/>
                <a:cs typeface="Noto Sans Symbols"/>
              </a:rPr>
              <a:t>Quelle und Qualität von Arbeitsmarktdaten zu achten</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ESCO (European Skills, Competences, Qualifications and Occupations)</a:t>
            </a:r>
            <a:br>
              <a:rPr lang="en-GB" sz="1800" b="1"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Die </a:t>
            </a:r>
            <a:r>
              <a:rPr lang="en-GB" sz="1800" dirty="0" err="1">
                <a:solidFill>
                  <a:srgbClr val="000000"/>
                </a:solidFill>
                <a:effectLst/>
                <a:latin typeface="Noto Sans Symbols"/>
                <a:ea typeface="Noto Sans Symbols"/>
                <a:cs typeface="Noto Sans Symbols"/>
              </a:rPr>
              <a:t>Lernenden</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kennen</a:t>
            </a:r>
            <a:r>
              <a:rPr lang="en-GB" sz="1800" dirty="0">
                <a:solidFill>
                  <a:srgbClr val="000000"/>
                </a:solidFill>
                <a:effectLst/>
                <a:latin typeface="Noto Sans Symbols"/>
                <a:ea typeface="Noto Sans Symbols"/>
                <a:cs typeface="Noto Sans Symbols"/>
              </a:rPr>
              <a:t> ESCO und </a:t>
            </a:r>
            <a:r>
              <a:rPr lang="en-GB" sz="1800" dirty="0" err="1">
                <a:solidFill>
                  <a:srgbClr val="000000"/>
                </a:solidFill>
                <a:effectLst/>
                <a:latin typeface="Noto Sans Symbols"/>
                <a:ea typeface="Noto Sans Symbols"/>
                <a:cs typeface="Noto Sans Symbols"/>
              </a:rPr>
              <a:t>können</a:t>
            </a:r>
            <a:r>
              <a:rPr lang="en-GB" sz="1800" dirty="0">
                <a:solidFill>
                  <a:srgbClr val="000000"/>
                </a:solidFill>
                <a:effectLst/>
                <a:latin typeface="Noto Sans Symbols"/>
                <a:ea typeface="Noto Sans Symbols"/>
                <a:cs typeface="Noto Sans Symbols"/>
              </a:rPr>
              <a:t> es </a:t>
            </a:r>
            <a:r>
              <a:rPr lang="en-GB" sz="1800" dirty="0" err="1">
                <a:solidFill>
                  <a:srgbClr val="000000"/>
                </a:solidFill>
                <a:effectLst/>
                <a:latin typeface="Noto Sans Symbols"/>
                <a:ea typeface="Noto Sans Symbols"/>
                <a:cs typeface="Noto Sans Symbols"/>
              </a:rPr>
              <a:t>erklären</a:t>
            </a:r>
            <a:r>
              <a:rPr lang="en-GB" sz="1800" dirty="0">
                <a:solidFill>
                  <a:srgbClr val="000000"/>
                </a:solidFill>
                <a:effectLst/>
                <a:latin typeface="Noto Sans Symbols"/>
                <a:ea typeface="Noto Sans Symbols"/>
                <a:cs typeface="Noto Sans Symbols"/>
              </a:rPr>
              <a:t>.</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Skills-OVATE-</a:t>
            </a:r>
            <a:r>
              <a:rPr lang="en-GB" sz="1800" b="1" dirty="0" err="1">
                <a:solidFill>
                  <a:srgbClr val="000000"/>
                </a:solidFill>
                <a:effectLst/>
                <a:latin typeface="Noto Sans Symbols"/>
                <a:ea typeface="Noto Sans Symbols"/>
                <a:cs typeface="Noto Sans Symbols"/>
              </a:rPr>
              <a:t>Datenbank</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de-AT" sz="1800" dirty="0">
                <a:solidFill>
                  <a:srgbClr val="000000"/>
                </a:solidFill>
                <a:effectLst/>
                <a:latin typeface="Noto Sans Symbols"/>
                <a:ea typeface="Noto Sans Symbols"/>
                <a:cs typeface="Noto Sans Symbols"/>
              </a:rPr>
              <a:t>Die Lernenden kennen Skills-OVATE und können es erklären.</a:t>
            </a:r>
          </a:p>
          <a:p>
            <a:pPr marL="342900" lvl="0" indent="-342900" algn="l">
              <a:lnSpc>
                <a:spcPct val="115000"/>
              </a:lnSpc>
              <a:spcAft>
                <a:spcPts val="1000"/>
              </a:spcAft>
              <a:buFont typeface="Arial" panose="020B0604020202020204" pitchFamily="34" charset="0"/>
              <a:buChar char="▪"/>
              <a:tabLst>
                <a:tab pos="660400" algn="l"/>
              </a:tabLst>
            </a:pPr>
            <a:r>
              <a:rPr lang="de-AT" sz="1800" b="1" dirty="0">
                <a:solidFill>
                  <a:srgbClr val="000000"/>
                </a:solidFill>
                <a:effectLst/>
                <a:latin typeface="Noto Sans Symbols"/>
                <a:ea typeface="Noto Sans Symbols"/>
                <a:cs typeface="Noto Sans Symbols"/>
              </a:rPr>
              <a:t>Die europäische Agentur Cedefop</a:t>
            </a:r>
            <a:br>
              <a:rPr lang="de-AT" sz="1800" dirty="0">
                <a:solidFill>
                  <a:srgbClr val="000000"/>
                </a:solidFill>
                <a:effectLst/>
                <a:latin typeface="Noto Sans Symbols"/>
                <a:ea typeface="Noto Sans Symbols"/>
                <a:cs typeface="Noto Sans Symbols"/>
              </a:rPr>
            </a:br>
            <a:endParaRPr lang="de-AT" sz="1800" dirty="0">
              <a:solidFill>
                <a:srgbClr val="000000"/>
              </a:solidFill>
              <a:effectLst/>
              <a:latin typeface="Noto Sans Symbols"/>
              <a:ea typeface="Noto Sans Symbols"/>
              <a:cs typeface="Noto Sans Symbols"/>
            </a:endParaRPr>
          </a:p>
          <a:p>
            <a:pPr algn="l"/>
            <a:endParaRPr lang="de-AT" dirty="0"/>
          </a:p>
        </p:txBody>
      </p:sp>
      <p:grpSp>
        <p:nvGrpSpPr>
          <p:cNvPr id="7" name="Gruppieren 6">
            <a:extLst>
              <a:ext uri="{FF2B5EF4-FFF2-40B4-BE49-F238E27FC236}">
                <a16:creationId xmlns:a16="http://schemas.microsoft.com/office/drawing/2014/main" id="{145E32EA-8E22-DA4C-A237-82DE6F21C3F8}"/>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B1319B69-FACE-FA12-5F7F-C1DD2E64F5E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4EBAB079-C1AC-7A4E-CD1F-B3B14B5FB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259466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LE3: </a:t>
            </a:r>
            <a:r>
              <a:rPr lang="de-AT" sz="2400" dirty="0"/>
              <a:t>Labour Market </a:t>
            </a:r>
            <a:r>
              <a:rPr lang="de-AT" sz="2400" dirty="0" err="1"/>
              <a:t>Intelligence</a:t>
            </a:r>
            <a:r>
              <a:rPr lang="de-AT" sz="2400" dirty="0"/>
              <a:t> und Beispiele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Autofit/>
          </a:bodyPr>
          <a:lstStyle/>
          <a:p>
            <a:pPr algn="l"/>
            <a:r>
              <a:rPr lang="de-AT" sz="2800" dirty="0"/>
              <a:t>Unterschied: 	Labour Market Information und </a:t>
            </a:r>
          </a:p>
          <a:p>
            <a:pPr algn="l"/>
            <a:r>
              <a:rPr lang="de-AT" sz="2800" dirty="0"/>
              <a:t>			Labour Market </a:t>
            </a:r>
            <a:r>
              <a:rPr lang="de-AT" sz="2800" dirty="0" err="1"/>
              <a:t>Intelligence</a:t>
            </a:r>
            <a:r>
              <a:rPr lang="de-AT" sz="2800" dirty="0"/>
              <a:t> (LMI)</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259A9BF7-9FD1-8AC9-C657-7BF719974630}"/>
              </a:ext>
            </a:extLst>
          </p:cNvPr>
          <p:cNvSpPr txBox="1"/>
          <p:nvPr/>
        </p:nvSpPr>
        <p:spPr>
          <a:xfrm>
            <a:off x="856746" y="2018189"/>
            <a:ext cx="8748648" cy="4024435"/>
          </a:xfrm>
          <a:prstGeom prst="rect">
            <a:avLst/>
          </a:prstGeom>
          <a:noFill/>
        </p:spPr>
        <p:txBody>
          <a:bodyPr wrap="square">
            <a:spAutoFit/>
          </a:bodyPr>
          <a:lstStyle/>
          <a:p>
            <a:pPr>
              <a:lnSpc>
                <a:spcPct val="115000"/>
              </a:lnSpc>
              <a:spcAft>
                <a:spcPts val="1000"/>
              </a:spcAft>
            </a:pPr>
            <a:r>
              <a:rPr lang="de-AT" sz="1800" b="1" dirty="0">
                <a:effectLst/>
                <a:latin typeface="Calibri" panose="020F0502020204030204" pitchFamily="34" charset="0"/>
                <a:ea typeface="Calibri" panose="020F0502020204030204" pitchFamily="34" charset="0"/>
                <a:cs typeface="Arial" panose="020B0604020202020204" pitchFamily="34" charset="0"/>
              </a:rPr>
              <a:t>Labour Market Information </a:t>
            </a:r>
            <a:r>
              <a:rPr lang="de-AT" sz="1800" dirty="0">
                <a:effectLst/>
                <a:latin typeface="Calibri" panose="020F0502020204030204" pitchFamily="34" charset="0"/>
                <a:ea typeface="Calibri" panose="020F0502020204030204" pitchFamily="34" charset="0"/>
                <a:cs typeface="Arial" panose="020B0604020202020204" pitchFamily="34" charset="0"/>
              </a:rPr>
              <a:t>sind quantitative und qualitative Daten über Beschäftigung, Arbeitskräfte, Beschäftigungsmöglichkeiten, Selbstständigkeit, Berufe, Gehälter, erforderliche Qualifikationen, offene Stellen und den Zustand des vergangenen, gegenwärtigen und zukünftigen Arbeitsmarktes auf regionaler, nationaler oder transnationaler Ebene. Daten werden auf lokaler, nationaler und europäischer Ebene von verschiedenen Agenturen, Regierungen und anderen Institutionen, einschließlich Webplattformen (z. B. LinkedIn), für unterschiedliche Zwecke gesammelt. Es gibt eine wachsende Nachfrage und einen Trend hin zu offenen Daten, auf die über eine API </a:t>
            </a:r>
            <a:r>
              <a:rPr lang="de-AT" sz="1800" i="1" dirty="0">
                <a:effectLst/>
                <a:latin typeface="Calibri" panose="020F0502020204030204" pitchFamily="34" charset="0"/>
                <a:ea typeface="Calibri" panose="020F0502020204030204" pitchFamily="34" charset="0"/>
                <a:cs typeface="Arial" panose="020B0604020202020204" pitchFamily="34" charset="0"/>
              </a:rPr>
              <a:t>(</a:t>
            </a:r>
            <a:r>
              <a:rPr lang="de-AT" sz="1800" i="1" dirty="0" err="1">
                <a:effectLst/>
                <a:latin typeface="Calibri" panose="020F0502020204030204" pitchFamily="34" charset="0"/>
                <a:ea typeface="Calibri" panose="020F0502020204030204" pitchFamily="34" charset="0"/>
                <a:cs typeface="Arial" panose="020B0604020202020204" pitchFamily="34" charset="0"/>
              </a:rPr>
              <a:t>Application</a:t>
            </a:r>
            <a:r>
              <a:rPr lang="de-AT" sz="1800" i="1" dirty="0">
                <a:effectLst/>
                <a:latin typeface="Calibri" panose="020F0502020204030204" pitchFamily="34" charset="0"/>
                <a:ea typeface="Calibri" panose="020F0502020204030204" pitchFamily="34" charset="0"/>
                <a:cs typeface="Arial" panose="020B0604020202020204" pitchFamily="34" charset="0"/>
              </a:rPr>
              <a:t> </a:t>
            </a:r>
            <a:r>
              <a:rPr lang="de-AT" sz="1800" i="1" dirty="0" err="1">
                <a:effectLst/>
                <a:latin typeface="Calibri" panose="020F0502020204030204" pitchFamily="34" charset="0"/>
                <a:ea typeface="Calibri" panose="020F0502020204030204" pitchFamily="34" charset="0"/>
                <a:cs typeface="Arial" panose="020B0604020202020204" pitchFamily="34" charset="0"/>
              </a:rPr>
              <a:t>Programming</a:t>
            </a:r>
            <a:r>
              <a:rPr lang="de-AT" sz="1800" i="1" dirty="0">
                <a:effectLst/>
                <a:latin typeface="Calibri" panose="020F0502020204030204" pitchFamily="34" charset="0"/>
                <a:ea typeface="Calibri" panose="020F0502020204030204" pitchFamily="34" charset="0"/>
                <a:cs typeface="Arial" panose="020B0604020202020204" pitchFamily="34" charset="0"/>
              </a:rPr>
              <a:t> Interface) </a:t>
            </a:r>
            <a:r>
              <a:rPr lang="de-AT" sz="1800" dirty="0">
                <a:effectLst/>
                <a:latin typeface="Calibri" panose="020F0502020204030204" pitchFamily="34" charset="0"/>
                <a:ea typeface="Calibri" panose="020F0502020204030204" pitchFamily="34" charset="0"/>
                <a:cs typeface="Arial" panose="020B0604020202020204" pitchFamily="34" charset="0"/>
              </a:rPr>
              <a:t>zugegriffen werden kann.</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Wenn diese Masse an Statistiken, Beschreibungen und Studien analysiert, interpretiert und für ein nicht fachkundiges Publikum in einer verständlichen Weise (z. B. Visualisierungen) verfügbar gemacht wird, wird daraus </a:t>
            </a:r>
            <a:r>
              <a:rPr lang="de-AT" sz="1800" b="1" dirty="0">
                <a:effectLst/>
                <a:latin typeface="Calibri" panose="020F0502020204030204" pitchFamily="34" charset="0"/>
                <a:ea typeface="Calibri" panose="020F0502020204030204" pitchFamily="34" charset="0"/>
                <a:cs typeface="Arial" panose="020B0604020202020204" pitchFamily="34" charset="0"/>
              </a:rPr>
              <a:t>Labour Market </a:t>
            </a:r>
            <a:r>
              <a:rPr lang="de-AT" sz="1800" b="1" dirty="0" err="1">
                <a:effectLst/>
                <a:latin typeface="Calibri" panose="020F0502020204030204" pitchFamily="34" charset="0"/>
                <a:ea typeface="Calibri" panose="020F0502020204030204" pitchFamily="34" charset="0"/>
                <a:cs typeface="Arial" panose="020B0604020202020204" pitchFamily="34" charset="0"/>
              </a:rPr>
              <a:t>Intelligence</a:t>
            </a:r>
            <a:r>
              <a:rPr lang="de-AT" sz="1800" b="1" dirty="0">
                <a:effectLst/>
                <a:latin typeface="Calibri" panose="020F0502020204030204" pitchFamily="34" charset="0"/>
                <a:ea typeface="Calibri" panose="020F0502020204030204" pitchFamily="34" charset="0"/>
                <a:cs typeface="Arial" panose="020B0604020202020204" pitchFamily="34" charset="0"/>
              </a:rPr>
              <a:t> (LMI)</a:t>
            </a:r>
            <a:r>
              <a:rPr lang="de-AT" sz="1800" dirty="0">
                <a:effectLst/>
                <a:latin typeface="Calibri" panose="020F0502020204030204" pitchFamily="34" charset="0"/>
                <a:ea typeface="Calibri" panose="020F0502020204030204" pitchFamily="34" charset="0"/>
                <a:cs typeface="Arial" panose="020B0604020202020204" pitchFamily="34" charset="0"/>
              </a:rPr>
              <a:t>.</a:t>
            </a:r>
          </a:p>
        </p:txBody>
      </p:sp>
      <p:grpSp>
        <p:nvGrpSpPr>
          <p:cNvPr id="7" name="Gruppieren 6">
            <a:extLst>
              <a:ext uri="{FF2B5EF4-FFF2-40B4-BE49-F238E27FC236}">
                <a16:creationId xmlns:a16="http://schemas.microsoft.com/office/drawing/2014/main" id="{E04EB9BD-91BC-8C27-8F8E-FBE1CB1A0A51}"/>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5E20DE6F-44F4-6437-A3CC-9E580888DE4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E3D5296D-C84F-46D7-8B50-AA1E4814B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344937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a:extLst>
              <a:ext uri="{FF2B5EF4-FFF2-40B4-BE49-F238E27FC236}">
                <a16:creationId xmlns:a16="http://schemas.microsoft.com/office/drawing/2014/main" id="{50015865-E79C-45C7-7EA8-8DD75B6FFD04}"/>
              </a:ext>
            </a:extLst>
          </p:cNvPr>
          <p:cNvPicPr>
            <a:picLocks noChangeAspect="1"/>
          </p:cNvPicPr>
          <p:nvPr/>
        </p:nvPicPr>
        <p:blipFill>
          <a:blip r:embed="rId3"/>
          <a:stretch>
            <a:fillRect/>
          </a:stretch>
        </p:blipFill>
        <p:spPr>
          <a:xfrm rot="21088692">
            <a:off x="1851215" y="1207062"/>
            <a:ext cx="4640709" cy="4596086"/>
          </a:xfrm>
          <a:prstGeom prst="rect">
            <a:avLst/>
          </a:prstGeom>
        </p:spPr>
      </p:pic>
      <p:grpSp>
        <p:nvGrpSpPr>
          <p:cNvPr id="3" name="Gruppieren 2">
            <a:extLst>
              <a:ext uri="{FF2B5EF4-FFF2-40B4-BE49-F238E27FC236}">
                <a16:creationId xmlns:a16="http://schemas.microsoft.com/office/drawing/2014/main" id="{A57012EB-3A38-8D5E-92FF-BF48734ED86A}"/>
              </a:ext>
            </a:extLst>
          </p:cNvPr>
          <p:cNvGrpSpPr/>
          <p:nvPr/>
        </p:nvGrpSpPr>
        <p:grpSpPr>
          <a:xfrm>
            <a:off x="438202" y="6184787"/>
            <a:ext cx="11571244" cy="616291"/>
            <a:chOff x="438202" y="6184787"/>
            <a:chExt cx="11571244" cy="616291"/>
          </a:xfrm>
        </p:grpSpPr>
        <p:sp>
          <p:nvSpPr>
            <p:cNvPr id="7" name="Rectangle 3">
              <a:extLst>
                <a:ext uri="{FF2B5EF4-FFF2-40B4-BE49-F238E27FC236}">
                  <a16:creationId xmlns:a16="http://schemas.microsoft.com/office/drawing/2014/main" id="{BF565442-C204-B95D-DC6A-8FEC1C5D610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569599CB-44BD-B736-6C44-795612BEE2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3" name="Titel 1">
            <a:extLst>
              <a:ext uri="{FF2B5EF4-FFF2-40B4-BE49-F238E27FC236}">
                <a16:creationId xmlns:a16="http://schemas.microsoft.com/office/drawing/2014/main" id="{2406660A-AA18-7CAC-5820-F634A3B42FAE}"/>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LE3: </a:t>
            </a:r>
            <a:r>
              <a:rPr lang="de-AT" sz="2400"/>
              <a:t>Labour Market Intelligence und Beispiele</a:t>
            </a:r>
            <a:endParaRPr lang="de-AT" sz="4000" dirty="0"/>
          </a:p>
        </p:txBody>
      </p:sp>
    </p:spTree>
    <p:extLst>
      <p:ext uri="{BB962C8B-B14F-4D97-AF65-F5344CB8AC3E}">
        <p14:creationId xmlns:p14="http://schemas.microsoft.com/office/powerpoint/2010/main" val="67525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9788600" cy="39892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Lerneinheit 1: </a:t>
            </a:r>
            <a:r>
              <a:rPr lang="de-AT" b="1" dirty="0"/>
              <a:t>Digitale Berufsberatung und digitale Trends für Berufsberater*innen</a:t>
            </a:r>
          </a:p>
          <a:p>
            <a:pPr marL="342900" indent="-342900" algn="l">
              <a:buFont typeface="Wingdings" panose="05000000000000000000" pitchFamily="2" charset="2"/>
              <a:buChar char="§"/>
            </a:pPr>
            <a:r>
              <a:rPr lang="de-AT" sz="1700" dirty="0"/>
              <a:t>Eine kurze Geschichte der Karriere- und Berufsberatung</a:t>
            </a:r>
          </a:p>
          <a:p>
            <a:pPr marL="342900" indent="-342900" algn="l">
              <a:buFont typeface="Wingdings" panose="05000000000000000000" pitchFamily="2" charset="2"/>
              <a:buChar char="§"/>
            </a:pPr>
            <a:r>
              <a:rPr lang="de-AT" sz="1700" dirty="0"/>
              <a:t>Digitalisierung der Bildungs- und Berufsberatung</a:t>
            </a:r>
            <a:endParaRPr lang="en-US" sz="1700" dirty="0"/>
          </a:p>
          <a:p>
            <a:pPr marL="342900" indent="-342900" algn="l">
              <a:buFont typeface="Wingdings" panose="05000000000000000000" pitchFamily="2" charset="2"/>
              <a:buChar char="§"/>
            </a:pPr>
            <a:r>
              <a:rPr lang="de-AT" sz="1700" dirty="0"/>
              <a:t>Aktuelle Trends in der digitalen Berufsberatung</a:t>
            </a:r>
            <a:endParaRPr lang="en-US" sz="1700" dirty="0"/>
          </a:p>
          <a:p>
            <a:pPr algn="l"/>
            <a:endParaRPr lang="de-AT" sz="1900" dirty="0"/>
          </a:p>
          <a:p>
            <a:pPr algn="l"/>
            <a:r>
              <a:rPr lang="en-US" dirty="0"/>
              <a:t>Lerneinheit 2: </a:t>
            </a:r>
            <a:r>
              <a:rPr lang="en-US" b="1" dirty="0" err="1"/>
              <a:t>Einschätzung</a:t>
            </a:r>
            <a:r>
              <a:rPr lang="en-US" b="1" dirty="0"/>
              <a:t> </a:t>
            </a:r>
            <a:r>
              <a:rPr lang="en-US" b="1" dirty="0" err="1"/>
              <a:t>digitaler</a:t>
            </a:r>
            <a:r>
              <a:rPr lang="en-US" b="1" dirty="0"/>
              <a:t> </a:t>
            </a:r>
            <a:r>
              <a:rPr lang="en-US" b="1" dirty="0" err="1"/>
              <a:t>Kompetenzen</a:t>
            </a:r>
            <a:endParaRPr lang="de-AT" b="1" dirty="0"/>
          </a:p>
          <a:p>
            <a:pPr marL="342900" indent="-342900" algn="l">
              <a:buFont typeface="Wingdings" panose="05000000000000000000" pitchFamily="2" charset="2"/>
              <a:buChar char="§"/>
            </a:pPr>
            <a:r>
              <a:rPr lang="de-AT" sz="1700" dirty="0"/>
              <a:t>Digitales Kompetenzmodell für Bürger*innen (</a:t>
            </a:r>
            <a:r>
              <a:rPr lang="de-AT" sz="1700" dirty="0" err="1"/>
              <a:t>DigComp</a:t>
            </a:r>
            <a:r>
              <a:rPr lang="de-AT" sz="1700" dirty="0"/>
              <a:t>)</a:t>
            </a:r>
          </a:p>
          <a:p>
            <a:pPr marL="342900" indent="-342900" algn="l">
              <a:buFont typeface="Wingdings" panose="05000000000000000000" pitchFamily="2" charset="2"/>
              <a:buChar char="§"/>
            </a:pPr>
            <a:r>
              <a:rPr lang="de-AT" sz="1700" dirty="0" err="1"/>
              <a:t>Bewertung der </a:t>
            </a:r>
            <a:r>
              <a:rPr lang="de-AT" sz="1700" dirty="0"/>
              <a:t>digitalen </a:t>
            </a:r>
            <a:r>
              <a:rPr lang="de-AT" sz="1700" dirty="0" err="1"/>
              <a:t>Fähigkeiten</a:t>
            </a:r>
            <a:endParaRPr lang="de-AT" sz="1700" dirty="0"/>
          </a:p>
          <a:p>
            <a:pPr algn="l"/>
            <a:endParaRPr lang="de-AT" sz="1700" dirty="0"/>
          </a:p>
          <a:p>
            <a:pPr algn="l"/>
            <a:r>
              <a:rPr lang="en-US" dirty="0"/>
              <a:t>Lerneinheit 3: </a:t>
            </a:r>
            <a:r>
              <a:rPr lang="de-AT" b="1" dirty="0"/>
              <a:t>Labour Market </a:t>
            </a:r>
            <a:r>
              <a:rPr lang="de-AT" b="1" dirty="0" err="1"/>
              <a:t>Intelligence</a:t>
            </a:r>
            <a:r>
              <a:rPr lang="de-AT" b="1" dirty="0"/>
              <a:t> und zwei Beispiele</a:t>
            </a:r>
          </a:p>
          <a:p>
            <a:pPr marL="342900" indent="-342900" algn="l">
              <a:buFont typeface="Wingdings" panose="05000000000000000000" pitchFamily="2" charset="2"/>
              <a:buChar char="§"/>
            </a:pPr>
            <a:r>
              <a:rPr lang="de-AT" sz="1700" dirty="0"/>
              <a:t>Arbeitsmarktdaten: Unterschied zwischen Labour Market Information und Labour Market </a:t>
            </a:r>
            <a:r>
              <a:rPr lang="de-AT" sz="1700" dirty="0" err="1"/>
              <a:t>Intelligence</a:t>
            </a:r>
            <a:r>
              <a:rPr lang="de-AT" sz="1700" dirty="0"/>
              <a:t> (LMI)</a:t>
            </a:r>
          </a:p>
          <a:p>
            <a:pPr marL="342900" indent="-342900" algn="l">
              <a:buFont typeface="Wingdings" panose="05000000000000000000" pitchFamily="2" charset="2"/>
              <a:buChar char="§"/>
            </a:pPr>
            <a:r>
              <a:rPr lang="de-AT" sz="1700" dirty="0"/>
              <a:t>Beispiele für Labour Market </a:t>
            </a:r>
            <a:r>
              <a:rPr lang="de-AT" sz="1700" dirty="0" err="1"/>
              <a:t>Intelligence</a:t>
            </a:r>
            <a:r>
              <a:rPr lang="de-AT" sz="1700" dirty="0"/>
              <a:t>: ESCO, Skills-OVATE</a:t>
            </a:r>
          </a:p>
          <a:p>
            <a:pPr marL="342900" indent="-342900" algn="l">
              <a:buFont typeface="Wingdings" panose="05000000000000000000" pitchFamily="2" charset="2"/>
              <a:buChar char="§"/>
            </a:pPr>
            <a:endParaRPr lang="de-AT"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6EFC5410-322B-8E9C-8D6E-1FAA5A7C30D5}"/>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A38ACF8A-21AF-54CE-CA14-DF2BB205A7B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88F12B21-F14D-B597-2847-A3086590A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85000" lnSpcReduction="10000"/>
          </a:bodyPr>
          <a:lstStyle/>
          <a:p>
            <a:pPr algn="l"/>
            <a:r>
              <a:rPr lang="de-AT" sz="2800" dirty="0"/>
              <a:t>ESCO (European Skills, </a:t>
            </a:r>
            <a:r>
              <a:rPr lang="de-AT" sz="2800" dirty="0" err="1"/>
              <a:t>Competences</a:t>
            </a:r>
            <a:r>
              <a:rPr lang="de-AT" sz="2800" dirty="0"/>
              <a:t>, </a:t>
            </a:r>
            <a:r>
              <a:rPr lang="de-AT" sz="2800" dirty="0" err="1"/>
              <a:t>Qualifications </a:t>
            </a:r>
            <a:r>
              <a:rPr lang="de-AT" sz="2800" dirty="0"/>
              <a:t>and </a:t>
            </a:r>
            <a:r>
              <a:rPr lang="de-AT" sz="2800" dirty="0" err="1"/>
              <a:t>Occupations</a:t>
            </a:r>
            <a:r>
              <a:rPr lang="de-AT"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a:extLst>
              <a:ext uri="{FF2B5EF4-FFF2-40B4-BE49-F238E27FC236}">
                <a16:creationId xmlns:a16="http://schemas.microsoft.com/office/drawing/2014/main" id="{0D45B85B-26D6-A937-3747-163198FBC08E}"/>
              </a:ext>
            </a:extLst>
          </p:cNvPr>
          <p:cNvPicPr>
            <a:picLocks noChangeAspect="1"/>
          </p:cNvPicPr>
          <p:nvPr/>
        </p:nvPicPr>
        <p:blipFill>
          <a:blip r:embed="rId3"/>
          <a:stretch>
            <a:fillRect/>
          </a:stretch>
        </p:blipFill>
        <p:spPr>
          <a:xfrm>
            <a:off x="470606" y="1416179"/>
            <a:ext cx="5625394" cy="4428396"/>
          </a:xfrm>
          <a:prstGeom prst="rect">
            <a:avLst/>
          </a:prstGeom>
        </p:spPr>
      </p:pic>
      <p:pic>
        <p:nvPicPr>
          <p:cNvPr id="2052" name="Picture 4" descr="ESCO Landscape">
            <a:extLst>
              <a:ext uri="{FF2B5EF4-FFF2-40B4-BE49-F238E27FC236}">
                <a16:creationId xmlns:a16="http://schemas.microsoft.com/office/drawing/2014/main" id="{2F00B9A1-049D-F8C5-512D-DE08EA15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947" y="2205114"/>
            <a:ext cx="5258873" cy="29581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5E01D0C8-1DAC-FDBF-6B95-B3C0A08065B0}"/>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D9DE0D46-235F-6EDC-2C46-750E3D8F0E0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8CC2241E-BA66-86D4-5027-EAC679FDF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3" name="Titel 1">
            <a:extLst>
              <a:ext uri="{FF2B5EF4-FFF2-40B4-BE49-F238E27FC236}">
                <a16:creationId xmlns:a16="http://schemas.microsoft.com/office/drawing/2014/main" id="{30C6C215-EDB4-EC97-26B1-C4CF6CF60A0F}"/>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LE3: </a:t>
            </a:r>
            <a:r>
              <a:rPr lang="de-AT" sz="2400"/>
              <a:t>Labour Market Intelligence und Beispiele</a:t>
            </a:r>
            <a:endParaRPr lang="de-AT" sz="4000" dirty="0"/>
          </a:p>
        </p:txBody>
      </p:sp>
    </p:spTree>
    <p:extLst>
      <p:ext uri="{BB962C8B-B14F-4D97-AF65-F5344CB8AC3E}">
        <p14:creationId xmlns:p14="http://schemas.microsoft.com/office/powerpoint/2010/main" val="32551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Skills-OVATE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a:extLst>
              <a:ext uri="{FF2B5EF4-FFF2-40B4-BE49-F238E27FC236}">
                <a16:creationId xmlns:a16="http://schemas.microsoft.com/office/drawing/2014/main" id="{1E905997-9771-1E5C-7D22-59A7323A4FEA}"/>
              </a:ext>
            </a:extLst>
          </p:cNvPr>
          <p:cNvPicPr>
            <a:picLocks noChangeAspect="1"/>
          </p:cNvPicPr>
          <p:nvPr/>
        </p:nvPicPr>
        <p:blipFill>
          <a:blip r:embed="rId3"/>
          <a:stretch>
            <a:fillRect/>
          </a:stretch>
        </p:blipFill>
        <p:spPr>
          <a:xfrm>
            <a:off x="4676512" y="5163230"/>
            <a:ext cx="3086100" cy="952500"/>
          </a:xfrm>
          <a:prstGeom prst="rect">
            <a:avLst/>
          </a:prstGeom>
        </p:spPr>
      </p:pic>
      <p:pic>
        <p:nvPicPr>
          <p:cNvPr id="11" name="Grafik 10">
            <a:extLst>
              <a:ext uri="{FF2B5EF4-FFF2-40B4-BE49-F238E27FC236}">
                <a16:creationId xmlns:a16="http://schemas.microsoft.com/office/drawing/2014/main" id="{6AE4B537-6798-F071-DC2C-B64B3FE22955}"/>
              </a:ext>
            </a:extLst>
          </p:cNvPr>
          <p:cNvPicPr>
            <a:picLocks noChangeAspect="1"/>
          </p:cNvPicPr>
          <p:nvPr/>
        </p:nvPicPr>
        <p:blipFill>
          <a:blip r:embed="rId4"/>
          <a:stretch>
            <a:fillRect/>
          </a:stretch>
        </p:blipFill>
        <p:spPr>
          <a:xfrm>
            <a:off x="761587" y="1785937"/>
            <a:ext cx="2886075" cy="3286125"/>
          </a:xfrm>
          <a:prstGeom prst="rect">
            <a:avLst/>
          </a:prstGeom>
        </p:spPr>
      </p:pic>
      <p:pic>
        <p:nvPicPr>
          <p:cNvPr id="13" name="Grafik 12">
            <a:extLst>
              <a:ext uri="{FF2B5EF4-FFF2-40B4-BE49-F238E27FC236}">
                <a16:creationId xmlns:a16="http://schemas.microsoft.com/office/drawing/2014/main" id="{200D2DCD-3003-1B9C-EC57-C08CDE9C2643}"/>
              </a:ext>
            </a:extLst>
          </p:cNvPr>
          <p:cNvPicPr>
            <a:picLocks noChangeAspect="1"/>
          </p:cNvPicPr>
          <p:nvPr/>
        </p:nvPicPr>
        <p:blipFill>
          <a:blip r:embed="rId5"/>
          <a:stretch>
            <a:fillRect/>
          </a:stretch>
        </p:blipFill>
        <p:spPr>
          <a:xfrm rot="592370">
            <a:off x="4234784" y="1648435"/>
            <a:ext cx="6165908" cy="3103738"/>
          </a:xfrm>
          <a:prstGeom prst="rect">
            <a:avLst/>
          </a:prstGeom>
        </p:spPr>
      </p:pic>
      <p:grpSp>
        <p:nvGrpSpPr>
          <p:cNvPr id="7" name="Gruppieren 6">
            <a:extLst>
              <a:ext uri="{FF2B5EF4-FFF2-40B4-BE49-F238E27FC236}">
                <a16:creationId xmlns:a16="http://schemas.microsoft.com/office/drawing/2014/main" id="{FFD8F24F-2DA4-5DC2-1C4D-85FF73B518E3}"/>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26E55330-FF99-9B93-6AC0-CBBC480974D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9BA49C3D-D060-335E-0E85-809DC7751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6" name="Titel 1">
            <a:extLst>
              <a:ext uri="{FF2B5EF4-FFF2-40B4-BE49-F238E27FC236}">
                <a16:creationId xmlns:a16="http://schemas.microsoft.com/office/drawing/2014/main" id="{98321F43-5818-7DEA-9538-7AF05B6BFC6E}"/>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LE3: </a:t>
            </a:r>
            <a:r>
              <a:rPr lang="de-AT" sz="2400"/>
              <a:t>Labour Market Intelligence und Beispiele</a:t>
            </a:r>
            <a:endParaRPr lang="de-AT" sz="4000" dirty="0"/>
          </a:p>
        </p:txBody>
      </p:sp>
    </p:spTree>
    <p:extLst>
      <p:ext uri="{BB962C8B-B14F-4D97-AF65-F5344CB8AC3E}">
        <p14:creationId xmlns:p14="http://schemas.microsoft.com/office/powerpoint/2010/main" val="109614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1674486"/>
          </a:xfrm>
        </p:spPr>
        <p:txBody>
          <a:bodyPr>
            <a:normAutofit/>
          </a:bodyPr>
          <a:lstStyle/>
          <a:p>
            <a:pPr algn="l">
              <a:spcAft>
                <a:spcPts val="1000"/>
              </a:spcAft>
            </a:pPr>
            <a:r>
              <a:rPr lang="de-AT" sz="2000" dirty="0">
                <a:latin typeface="+mj-lt"/>
              </a:rPr>
              <a:t>Web:          	careerbot.eu    </a:t>
            </a:r>
          </a:p>
          <a:p>
            <a:pPr algn="l">
              <a:spcAft>
                <a:spcPts val="1000"/>
              </a:spcAft>
            </a:pPr>
            <a:r>
              <a:rPr lang="de-AT" sz="2000" dirty="0">
                <a:latin typeface="+mj-lt"/>
              </a:rPr>
              <a:t>Videos: 	   	www.youtube.com/@career-bot </a:t>
            </a:r>
          </a:p>
          <a:p>
            <a:pPr algn="l">
              <a:spcAft>
                <a:spcPts val="1000"/>
              </a:spcAft>
            </a:pPr>
            <a:r>
              <a:rPr lang="de-AT" sz="2000" dirty="0">
                <a:latin typeface="+mj-lt"/>
              </a:rPr>
              <a:t>LinkedIn: 	</a:t>
            </a:r>
            <a:r>
              <a:rPr lang="de-AT" sz="2000" b="0" i="0" strike="noStrike" dirty="0">
                <a:effectLst/>
                <a:latin typeface="+mj-lt"/>
              </a:rPr>
              <a:t>www.linkedin.com/company/eucareerbot</a:t>
            </a:r>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Chatbot-basierte Karriereberatung</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Projektleiter</a:t>
            </a:r>
            <a:r>
              <a:rPr lang="en-GB" sz="1100" cap="all" dirty="0"/>
              <a:t> und Koordinator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Dauer des Projekts</a:t>
            </a:r>
          </a:p>
          <a:p>
            <a:pPr marL="0" indent="0">
              <a:lnSpc>
                <a:spcPct val="100000"/>
              </a:lnSpc>
              <a:spcBef>
                <a:spcPts val="300"/>
              </a:spcBef>
              <a:buFont typeface="Arial" panose="020B0604020202020204" pitchFamily="34" charset="0"/>
              <a:buNone/>
            </a:pPr>
            <a:r>
              <a:rPr lang="en-GB" sz="1100" dirty="0"/>
              <a:t>November 2021 bis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a:t>
            </a:r>
          </a:p>
          <a:p>
            <a:pPr marL="0" indent="0">
              <a:lnSpc>
                <a:spcPct val="100000"/>
              </a:lnSpc>
              <a:spcBef>
                <a:spcPts val="300"/>
              </a:spcBef>
              <a:buFont typeface="Arial" panose="020B0604020202020204" pitchFamily="34" charset="0"/>
              <a:buNone/>
            </a:pPr>
            <a:r>
              <a:rPr lang="en-GB" sz="1100" dirty="0"/>
              <a:t>Strategische Partnerschaft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www.careerbot.eu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Kontakt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nSpc>
                <a:spcPct val="120000"/>
              </a:lnSpc>
              <a:spcBef>
                <a:spcPts val="300"/>
              </a:spcBef>
              <a:buFont typeface="Arial" panose="020B0604020202020204" pitchFamily="34" charset="0"/>
              <a:buNone/>
            </a:pPr>
            <a:r>
              <a:rPr lang="hu-HU" sz="1100" dirty="0"/>
              <a:t>Hafelekar Unternehmensberatung, AT</a:t>
            </a:r>
          </a:p>
          <a:p>
            <a:pPr marL="0" indent="0">
              <a:lnSpc>
                <a:spcPct val="120000"/>
              </a:lnSpc>
              <a:spcBef>
                <a:spcPts val="300"/>
              </a:spcBef>
              <a:buFont typeface="Arial" panose="020B0604020202020204" pitchFamily="34" charset="0"/>
              <a:buNone/>
            </a:pPr>
            <a:r>
              <a:rPr lang="hu-HU" sz="1100" dirty="0"/>
              <a:t>Tiroler Soziale Dienste GmbH, AT</a:t>
            </a:r>
          </a:p>
          <a:p>
            <a:pPr marL="0" indent="0">
              <a:lnSpc>
                <a:spcPct val="120000"/>
              </a:lnSpc>
              <a:spcBef>
                <a:spcPts val="300"/>
              </a:spcBef>
              <a:buFont typeface="Arial" panose="020B0604020202020204" pitchFamily="34" charset="0"/>
              <a:buNone/>
            </a:pPr>
            <a:r>
              <a:rPr lang="hu-HU" sz="1100" dirty="0"/>
              <a:t>Synergasia Enegon Politon, GR</a:t>
            </a:r>
          </a:p>
          <a:p>
            <a:pPr marL="0" indent="0">
              <a:lnSpc>
                <a:spcPct val="120000"/>
              </a:lnSpc>
              <a:spcBef>
                <a:spcPts val="300"/>
              </a:spcBef>
              <a:buFont typeface="Arial" panose="020B0604020202020204" pitchFamily="34" charset="0"/>
              <a:buNone/>
            </a:pPr>
            <a:r>
              <a:rPr lang="hu-HU" sz="1100" dirty="0"/>
              <a:t>Pontydysgu SL, ES</a:t>
            </a:r>
          </a:p>
          <a:p>
            <a:pPr marL="0" indent="0">
              <a:lnSpc>
                <a:spcPct val="120000"/>
              </a:lnSpc>
              <a:spcBef>
                <a:spcPts val="300"/>
              </a:spcBef>
              <a:buFont typeface="Arial" panose="020B0604020202020204" pitchFamily="34" charset="0"/>
              <a:buNone/>
            </a:pPr>
            <a:r>
              <a:rPr lang="hu-HU" sz="1100" dirty="0"/>
              <a:t>Consultoría de Innovación Social, ES</a:t>
            </a:r>
          </a:p>
          <a:p>
            <a:pPr marL="0" indent="0">
              <a:lnSpc>
                <a:spcPct val="120000"/>
              </a:lnSpc>
              <a:spcBef>
                <a:spcPts val="300"/>
              </a:spcBef>
              <a:buFont typeface="Arial" panose="020B0604020202020204" pitchFamily="34" charset="0"/>
              <a:buNone/>
            </a:pPr>
            <a:r>
              <a:rPr lang="hu-HU" sz="1100" dirty="0"/>
              <a:t>Ballymun Job Centre Co-operative Society Limited, IE</a:t>
            </a:r>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grpSp>
        <p:nvGrpSpPr>
          <p:cNvPr id="13" name="Gruppieren 12">
            <a:extLst>
              <a:ext uri="{FF2B5EF4-FFF2-40B4-BE49-F238E27FC236}">
                <a16:creationId xmlns:a16="http://schemas.microsoft.com/office/drawing/2014/main" id="{7741EE2E-6911-E6C2-9722-75D82D9D373B}"/>
              </a:ext>
            </a:extLst>
          </p:cNvPr>
          <p:cNvGrpSpPr/>
          <p:nvPr/>
        </p:nvGrpSpPr>
        <p:grpSpPr>
          <a:xfrm>
            <a:off x="4307015" y="4221754"/>
            <a:ext cx="7095070" cy="1328344"/>
            <a:chOff x="4305569" y="4749487"/>
            <a:chExt cx="7524510" cy="1328344"/>
          </a:xfrm>
        </p:grpSpPr>
        <p:sp>
          <p:nvSpPr>
            <p:cNvPr id="4" name="Untertitel 2">
              <a:extLst>
                <a:ext uri="{FF2B5EF4-FFF2-40B4-BE49-F238E27FC236}">
                  <a16:creationId xmlns:a16="http://schemas.microsoft.com/office/drawing/2014/main" id="{FB5845E2-D6CE-CB09-548C-DAA368A82283}"/>
                </a:ext>
              </a:extLst>
            </p:cNvPr>
            <p:cNvSpPr txBox="1">
              <a:spLocks/>
            </p:cNvSpPr>
            <p:nvPr/>
          </p:nvSpPr>
          <p:spPr>
            <a:xfrm>
              <a:off x="4305569" y="4749487"/>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Dieses Dokument ist lizenziert unter CC BY-NC-ND. </a:t>
              </a:r>
              <a:r>
                <a:rPr lang="de-AT" altLang="de-DE" sz="1200" dirty="0">
                  <a:solidFill>
                    <a:srgbClr val="464646"/>
                  </a:solidFill>
                  <a:ea typeface="Times New Roman" panose="02020603050405020304" pitchFamily="18" charset="0"/>
                  <a:cs typeface="Times New Roman" panose="02020603050405020304" pitchFamily="18" charset="0"/>
                </a:rPr>
                <a:t>Siehe: </a:t>
              </a:r>
              <a:r>
                <a:rPr lang="de-AT" altLang="de-DE" sz="1200" dirty="0">
                  <a:solidFill>
                    <a:srgbClr val="000000"/>
                  </a:solidFill>
                  <a:ea typeface="Times New Roman" panose="02020603050405020304" pitchFamily="18" charset="0"/>
                  <a:cs typeface="Times New Roman" panose="02020603050405020304" pitchFamily="18" charset="0"/>
                </a:rPr>
                <a:t>https:</a:t>
              </a:r>
              <a:r>
                <a:rPr lang="de-AT" altLang="de-DE" sz="1200" dirty="0">
                  <a:solidFill>
                    <a:srgbClr val="464646"/>
                  </a:solidFill>
                  <a:ea typeface="Times New Roman" panose="02020603050405020304" pitchFamily="18" charset="0"/>
                  <a:cs typeface="Times New Roman" panose="02020603050405020304" pitchFamily="18" charset="0"/>
                </a:rPr>
                <a:t>//creativecommons.org/licenses/by-nc-nd/4</a:t>
              </a:r>
              <a:endParaRPr lang="de-AT" altLang="de-DE" sz="1200" dirty="0"/>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pieren 16">
            <a:extLst>
              <a:ext uri="{FF2B5EF4-FFF2-40B4-BE49-F238E27FC236}">
                <a16:creationId xmlns:a16="http://schemas.microsoft.com/office/drawing/2014/main" id="{2CE6205D-95F0-A92F-B154-7D365252F202}"/>
              </a:ext>
            </a:extLst>
          </p:cNvPr>
          <p:cNvGrpSpPr/>
          <p:nvPr/>
        </p:nvGrpSpPr>
        <p:grpSpPr>
          <a:xfrm>
            <a:off x="4367599" y="5873713"/>
            <a:ext cx="7518334" cy="707886"/>
            <a:chOff x="4367599" y="5873713"/>
            <a:chExt cx="7518334" cy="707886"/>
          </a:xfrm>
        </p:grpSpPr>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865688" y="5873713"/>
              <a:ext cx="50202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p>
          </p:txBody>
        </p:sp>
        <p:pic>
          <p:nvPicPr>
            <p:cNvPr id="16" name="Grafik 15">
              <a:extLst>
                <a:ext uri="{FF2B5EF4-FFF2-40B4-BE49-F238E27FC236}">
                  <a16:creationId xmlns:a16="http://schemas.microsoft.com/office/drawing/2014/main" id="{C0EA95A3-E4CF-A6F5-8768-32DC37178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599" y="5961083"/>
              <a:ext cx="2498090" cy="548640"/>
            </a:xfrm>
            <a:prstGeom prst="rect">
              <a:avLst/>
            </a:prstGeom>
          </p:spPr>
        </p:pic>
      </p:grpSp>
    </p:spTree>
    <p:extLst>
      <p:ext uri="{BB962C8B-B14F-4D97-AF65-F5344CB8AC3E}">
        <p14:creationId xmlns:p14="http://schemas.microsoft.com/office/powerpoint/2010/main" val="329960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Digitale Berufsberatung und digitale Trends für Berufsberater*innen</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#Karriereberatung #Beratung #Digitalisierung</a:t>
            </a:r>
            <a:br>
              <a:rPr lang="de-AT" sz="2800" dirty="0"/>
            </a:br>
            <a:r>
              <a:rPr lang="de-AT" sz="2800" dirty="0"/>
              <a:t>#bigdata #trends #ai #chatgpt</a:t>
            </a:r>
          </a:p>
          <a:p>
            <a:endParaRPr lang="de-AT" sz="2800" dirty="0"/>
          </a:p>
        </p:txBody>
      </p:sp>
      <p:pic>
        <p:nvPicPr>
          <p:cNvPr id="5" name="Grafik 4">
            <a:extLst>
              <a:ext uri="{FF2B5EF4-FFF2-40B4-BE49-F238E27FC236}">
                <a16:creationId xmlns:a16="http://schemas.microsoft.com/office/drawing/2014/main" id="{A41BC5D8-B32F-18E2-CD60-AF1BFB25C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10" y="1387628"/>
            <a:ext cx="1407257" cy="2186031"/>
          </a:xfrm>
          <a:prstGeom prst="rect">
            <a:avLst/>
          </a:prstGeom>
        </p:spPr>
      </p:pic>
      <p:grpSp>
        <p:nvGrpSpPr>
          <p:cNvPr id="3" name="Gruppieren 2">
            <a:extLst>
              <a:ext uri="{FF2B5EF4-FFF2-40B4-BE49-F238E27FC236}">
                <a16:creationId xmlns:a16="http://schemas.microsoft.com/office/drawing/2014/main" id="{BCD5B21A-867D-9A87-93F9-A1B5391A3219}"/>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A7533897-DDEF-CC9C-AA31-AA99F0BB876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51E1BF36-44EE-978F-5027-292ADABC54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81647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LE1: </a:t>
            </a:r>
            <a:r>
              <a:rPr lang="de-AT" sz="2400" dirty="0"/>
              <a:t>Lernergebnisse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a:t>Digitale Berufsberatung und </a:t>
            </a:r>
            <a:r>
              <a:rPr lang="en-US" sz="2800" dirty="0" err="1"/>
              <a:t>digitale</a:t>
            </a:r>
            <a:r>
              <a:rPr lang="en-US" sz="2800" dirty="0"/>
              <a:t> Trends</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Geschichte der </a:t>
            </a:r>
            <a:r>
              <a:rPr lang="en-GB" sz="1800" b="1" dirty="0" err="1">
                <a:solidFill>
                  <a:srgbClr val="000000"/>
                </a:solidFill>
                <a:effectLst/>
                <a:latin typeface="Noto Sans Symbols"/>
                <a:ea typeface="Noto Sans Symbols"/>
                <a:cs typeface="Noto Sans Symbols"/>
              </a:rPr>
              <a:t>Karriere</a:t>
            </a:r>
            <a:r>
              <a:rPr lang="en-GB" sz="1800" b="1" dirty="0">
                <a:solidFill>
                  <a:srgbClr val="000000"/>
                </a:solidFill>
                <a:effectLst/>
                <a:latin typeface="Noto Sans Symbols"/>
                <a:ea typeface="Noto Sans Symbols"/>
                <a:cs typeface="Noto Sans Symbols"/>
              </a:rPr>
              <a:t>- und </a:t>
            </a:r>
            <a:r>
              <a:rPr lang="en-GB" sz="1800" b="1" dirty="0" err="1">
                <a:solidFill>
                  <a:srgbClr val="000000"/>
                </a:solidFill>
                <a:effectLst/>
                <a:latin typeface="Noto Sans Symbols"/>
                <a:ea typeface="Noto Sans Symbols"/>
                <a:cs typeface="Noto Sans Symbols"/>
              </a:rPr>
              <a:t>Berufsberatung</a:t>
            </a:r>
            <a:r>
              <a:rPr lang="en-GB" sz="1800" b="1" dirty="0">
                <a:solidFill>
                  <a:srgbClr val="000000"/>
                </a:solidFill>
                <a:effectLst/>
                <a:latin typeface="Noto Sans Symbols"/>
                <a:ea typeface="Noto Sans Symbols"/>
                <a:cs typeface="Noto Sans Symbols"/>
              </a:rPr>
              <a:t>:</a:t>
            </a:r>
            <a:br>
              <a:rPr lang="en-GB" sz="1800"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Verstehen der historischen Entwicklung der Berufsberatung</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Digitalisierung in der </a:t>
            </a:r>
            <a:r>
              <a:rPr lang="en-GB" sz="1800" b="1" dirty="0" err="1">
                <a:solidFill>
                  <a:srgbClr val="000000"/>
                </a:solidFill>
                <a:effectLst/>
                <a:latin typeface="Noto Sans Symbols"/>
                <a:ea typeface="Noto Sans Symbols"/>
                <a:cs typeface="Noto Sans Symbols"/>
              </a:rPr>
              <a:t>Bildungs</a:t>
            </a:r>
            <a:r>
              <a:rPr lang="en-GB" sz="1800" b="1" dirty="0">
                <a:solidFill>
                  <a:srgbClr val="000000"/>
                </a:solidFill>
                <a:effectLst/>
                <a:latin typeface="Noto Sans Symbols"/>
                <a:ea typeface="Noto Sans Symbols"/>
                <a:cs typeface="Noto Sans Symbols"/>
              </a:rPr>
              <a:t>- und </a:t>
            </a:r>
            <a:r>
              <a:rPr lang="en-GB" sz="1800" b="1" dirty="0" err="1">
                <a:solidFill>
                  <a:srgbClr val="000000"/>
                </a:solidFill>
                <a:effectLst/>
                <a:latin typeface="Noto Sans Symbols"/>
                <a:ea typeface="Noto Sans Symbols"/>
                <a:cs typeface="Noto Sans Symbols"/>
              </a:rPr>
              <a:t>Berufsberatung</a:t>
            </a:r>
            <a:r>
              <a:rPr lang="en-GB" sz="1800" b="1" dirty="0">
                <a:solidFill>
                  <a:srgbClr val="000000"/>
                </a:solidFill>
                <a:effectLst/>
                <a:latin typeface="Noto Sans Symbols"/>
                <a:ea typeface="Noto Sans Symbols"/>
                <a:cs typeface="Noto Sans Symbols"/>
              </a:rPr>
              <a:t>:</a:t>
            </a:r>
            <a:br>
              <a:rPr lang="en-GB" sz="1800" dirty="0">
                <a:solidFill>
                  <a:srgbClr val="000000"/>
                </a:solidFill>
                <a:effectLst/>
                <a:latin typeface="Noto Sans Symbols"/>
                <a:ea typeface="Noto Sans Symbols"/>
                <a:cs typeface="Noto Sans Symbols"/>
              </a:rPr>
            </a:br>
            <a:r>
              <a:rPr lang="en-GB" sz="1800" dirty="0" err="1">
                <a:solidFill>
                  <a:srgbClr val="000000"/>
                </a:solidFill>
                <a:effectLst/>
                <a:latin typeface="Noto Sans Symbols"/>
                <a:ea typeface="Noto Sans Symbols"/>
                <a:cs typeface="Noto Sans Symbols"/>
              </a:rPr>
              <a:t>Digitale</a:t>
            </a:r>
            <a:r>
              <a:rPr lang="en-GB" sz="1800" dirty="0">
                <a:solidFill>
                  <a:srgbClr val="000000"/>
                </a:solidFill>
                <a:effectLst/>
                <a:latin typeface="Noto Sans Symbols"/>
                <a:ea typeface="Noto Sans Symbols"/>
                <a:cs typeface="Noto Sans Symbols"/>
              </a:rPr>
              <a:t> Prozesse in der </a:t>
            </a:r>
            <a:r>
              <a:rPr lang="en-GB" sz="1800" dirty="0" err="1">
                <a:solidFill>
                  <a:srgbClr val="000000"/>
                </a:solidFill>
                <a:effectLst/>
                <a:latin typeface="Noto Sans Symbols"/>
                <a:ea typeface="Noto Sans Symbols"/>
                <a:cs typeface="Noto Sans Symbols"/>
              </a:rPr>
              <a:t>Berufsberatung</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kennenlernen</a:t>
            </a:r>
            <a:r>
              <a:rPr lang="en-GB" sz="1800" dirty="0">
                <a:solidFill>
                  <a:srgbClr val="000000"/>
                </a:solidFill>
                <a:effectLst/>
                <a:latin typeface="Noto Sans Symbols"/>
                <a:ea typeface="Noto Sans Symbols"/>
                <a:cs typeface="Noto Sans Symbols"/>
              </a:rPr>
              <a:t> und wissen, wo digitale Werkzeuge eingesetzt werden und die Vorteile und Grenzen </a:t>
            </a:r>
            <a:r>
              <a:rPr lang="en-GB" sz="1800" dirty="0" err="1">
                <a:solidFill>
                  <a:srgbClr val="000000"/>
                </a:solidFill>
                <a:effectLst/>
                <a:latin typeface="Noto Sans Symbols"/>
                <a:ea typeface="Noto Sans Symbols"/>
                <a:cs typeface="Noto Sans Symbols"/>
              </a:rPr>
              <a:t>digitaler</a:t>
            </a:r>
            <a:r>
              <a:rPr lang="en-GB" sz="1800" dirty="0">
                <a:solidFill>
                  <a:srgbClr val="000000"/>
                </a:solidFill>
                <a:effectLst/>
                <a:latin typeface="Noto Sans Symbols"/>
                <a:ea typeface="Noto Sans Symbols"/>
                <a:cs typeface="Noto Sans Symbols"/>
              </a:rPr>
              <a:t> </a:t>
            </a:r>
            <a:r>
              <a:rPr lang="en-GB" sz="1800" dirty="0" err="1">
                <a:solidFill>
                  <a:srgbClr val="000000"/>
                </a:solidFill>
                <a:effectLst/>
                <a:latin typeface="Noto Sans Symbols"/>
                <a:ea typeface="Noto Sans Symbols"/>
                <a:cs typeface="Noto Sans Symbols"/>
              </a:rPr>
              <a:t>Technologien</a:t>
            </a:r>
            <a:r>
              <a:rPr lang="en-GB" sz="1800" dirty="0">
                <a:solidFill>
                  <a:srgbClr val="000000"/>
                </a:solidFill>
                <a:effectLst/>
                <a:latin typeface="Noto Sans Symbols"/>
                <a:ea typeface="Noto Sans Symbols"/>
                <a:cs typeface="Noto Sans Symbols"/>
              </a:rPr>
              <a:t> verstehen</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Trends in der </a:t>
            </a:r>
            <a:r>
              <a:rPr lang="en-GB" sz="1800" b="1" dirty="0" err="1">
                <a:solidFill>
                  <a:srgbClr val="000000"/>
                </a:solidFill>
                <a:effectLst/>
                <a:latin typeface="Noto Sans Symbols"/>
                <a:ea typeface="Noto Sans Symbols"/>
                <a:cs typeface="Noto Sans Symbols"/>
              </a:rPr>
              <a:t>digitalen</a:t>
            </a:r>
            <a:r>
              <a:rPr lang="en-GB" sz="1800" b="1" dirty="0">
                <a:solidFill>
                  <a:srgbClr val="000000"/>
                </a:solidFill>
                <a:effectLst/>
                <a:latin typeface="Noto Sans Symbols"/>
                <a:ea typeface="Noto Sans Symbols"/>
                <a:cs typeface="Noto Sans Symbols"/>
              </a:rPr>
              <a:t> </a:t>
            </a:r>
            <a:r>
              <a:rPr lang="en-GB" sz="1800" b="1" dirty="0" err="1">
                <a:solidFill>
                  <a:srgbClr val="000000"/>
                </a:solidFill>
                <a:effectLst/>
                <a:latin typeface="Noto Sans Symbols"/>
                <a:ea typeface="Noto Sans Symbols"/>
                <a:cs typeface="Noto Sans Symbols"/>
              </a:rPr>
              <a:t>Berufsorientierung</a:t>
            </a:r>
            <a:r>
              <a:rPr lang="en-GB" sz="1800" b="1" dirty="0">
                <a:solidFill>
                  <a:srgbClr val="000000"/>
                </a:solidFill>
                <a:effectLst/>
                <a:latin typeface="Noto Sans Symbols"/>
                <a:ea typeface="Noto Sans Symbols"/>
                <a:cs typeface="Noto Sans Symbols"/>
              </a:rPr>
              <a:t>: </a:t>
            </a:r>
            <a:br>
              <a:rPr lang="en-GB" sz="1800" b="1"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Die Lernenden sind mit </a:t>
            </a:r>
            <a:r>
              <a:rPr lang="en-GB" sz="1800" dirty="0" err="1">
                <a:solidFill>
                  <a:srgbClr val="000000"/>
                </a:solidFill>
                <a:effectLst/>
                <a:latin typeface="Noto Sans Symbols"/>
                <a:ea typeface="Noto Sans Symbols"/>
                <a:cs typeface="Noto Sans Symbols"/>
              </a:rPr>
              <a:t>aktuellen</a:t>
            </a:r>
            <a:r>
              <a:rPr lang="en-GB" sz="1800" dirty="0">
                <a:solidFill>
                  <a:srgbClr val="000000"/>
                </a:solidFill>
                <a:effectLst/>
                <a:latin typeface="Noto Sans Symbols"/>
                <a:ea typeface="Noto Sans Symbols"/>
                <a:cs typeface="Noto Sans Symbols"/>
              </a:rPr>
              <a:t> Trends in der digitalen Berufsberatung vertraut und können Beispiele nennen.</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Künstliche Intelligenz (KI) in der Berufsberatung</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n-GB" sz="1800" dirty="0">
                <a:solidFill>
                  <a:srgbClr val="000000"/>
                </a:solidFill>
                <a:effectLst/>
                <a:latin typeface="Noto Sans Symbols"/>
                <a:ea typeface="Noto Sans Symbols"/>
                <a:cs typeface="Noto Sans Symbols"/>
              </a:rPr>
              <a:t>Verständnis der Funktionsweise von generativer KI und Kenntnis möglicher Szenarien von KI in der Berufsberatung sowie die Fähigkeit, Probleme aufzuzeigen und zu diskutieren.</a:t>
            </a:r>
            <a:endParaRPr lang="de-AT" sz="1800" dirty="0">
              <a:effectLst/>
              <a:latin typeface="Noto Sans Symbols"/>
              <a:ea typeface="Noto Sans Symbols"/>
              <a:cs typeface="Noto Sans Symbols"/>
            </a:endParaRPr>
          </a:p>
          <a:p>
            <a:pPr algn="l"/>
            <a:endParaRPr lang="de-AT" dirty="0"/>
          </a:p>
        </p:txBody>
      </p:sp>
      <p:grpSp>
        <p:nvGrpSpPr>
          <p:cNvPr id="7" name="Gruppieren 6">
            <a:extLst>
              <a:ext uri="{FF2B5EF4-FFF2-40B4-BE49-F238E27FC236}">
                <a16:creationId xmlns:a16="http://schemas.microsoft.com/office/drawing/2014/main" id="{0F639776-D23A-E1AC-E8F4-76DB49A918D4}"/>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71EAB320-F649-2DB3-EAFD-6C745FFB773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6B85AEE4-C4FA-C396-C9A5-AE020A21E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558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3F6AE23-F8D1-1B2B-3430-1D4776C3B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1216">
            <a:off x="9232798" y="3038038"/>
            <a:ext cx="2935824" cy="1958745"/>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en-US" sz="2400" dirty="0"/>
              <a:t>Digitale Berufsberatung und </a:t>
            </a:r>
            <a:r>
              <a:rPr lang="en-US" sz="2400" dirty="0" err="1"/>
              <a:t>digitale</a:t>
            </a:r>
            <a:r>
              <a:rPr lang="en-US" sz="2400" dirty="0"/>
              <a:t> Trends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Definition </a:t>
            </a:r>
            <a:r>
              <a:rPr lang="de-AT" sz="2800" dirty="0" err="1"/>
              <a:t>Berufsberatung</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a:p>
            <a:pPr marL="180340" marR="548640" algn="l">
              <a:lnSpc>
                <a:spcPct val="115000"/>
              </a:lnSpc>
              <a:spcBef>
                <a:spcPts val="1000"/>
              </a:spcBef>
              <a:spcAft>
                <a:spcPts val="800"/>
              </a:spcAft>
            </a:pPr>
            <a:r>
              <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Berufsberatung beschreibt die Dienstleistungen, die Menschen jeden Alters dabei unterstützen sollen, ihre berufliche Laufbahn zu gestalten und die Bildungs-, Ausbildungs- und Berufsentscheidungen zu treffen, die für sie sinnvoll sind.</a:t>
            </a:r>
          </a:p>
          <a:p>
            <a:pPr marL="180340" marR="548640" algn="l">
              <a:lnSpc>
                <a:spcPct val="115000"/>
              </a:lnSpc>
              <a:spcBef>
                <a:spcPts val="1000"/>
              </a:spcBef>
              <a:spcAft>
                <a:spcPts val="800"/>
              </a:spcAft>
            </a:pPr>
            <a:r>
              <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Berufsberatung hilft den Menschen, über ihre Wünsche, Interessen, Qualifikationen, Fähigkeiten und Talente nachzudenken - und dieses Wissen damit zu verknüpfen,</a:t>
            </a:r>
            <a:br>
              <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br>
            <a:r>
              <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wer sie sind und was sie im Leben und im Beruf erreichen können.</a:t>
            </a:r>
          </a:p>
          <a:p>
            <a:pPr marL="180340" marR="548640" algn="l">
              <a:lnSpc>
                <a:spcPct val="115000"/>
              </a:lnSpc>
              <a:spcBef>
                <a:spcPts val="1000"/>
              </a:spcBef>
              <a:spcAft>
                <a:spcPts val="800"/>
              </a:spcAft>
            </a:pPr>
            <a:r>
              <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Einzelpersonen, Familien und Gemeinschaften unterscheiden sich darin, inwieweit sie in der Lage sind, sich ihre Zukunft vorzustellen und zu planen. Es ist eine wichtige Aufgabe der Berufsberatung, diese Unterschiede und Ungleichheiten zu beseitigen.</a:t>
            </a:r>
          </a:p>
        </p:txBody>
      </p: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200437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a:t>Eine kurze Geschichte der </a:t>
            </a:r>
            <a:r>
              <a:rPr lang="en-US" sz="2800" dirty="0" err="1"/>
              <a:t>der</a:t>
            </a:r>
            <a:r>
              <a:rPr lang="en-US" sz="2800" dirty="0"/>
              <a:t> </a:t>
            </a:r>
            <a:r>
              <a:rPr lang="en-US" sz="2800" dirty="0" err="1"/>
              <a:t>Karriere</a:t>
            </a:r>
            <a:r>
              <a:rPr lang="en-US" sz="2800" dirty="0"/>
              <a:t>- und </a:t>
            </a:r>
            <a:r>
              <a:rPr lang="en-US" sz="2800" dirty="0" err="1"/>
              <a:t>Berufsberatung</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Choosing a vocation von Frank Parsons">
            <a:extLst>
              <a:ext uri="{FF2B5EF4-FFF2-40B4-BE49-F238E27FC236}">
                <a16:creationId xmlns:a16="http://schemas.microsoft.com/office/drawing/2014/main" id="{2B6B85A3-AD17-57BA-FEC1-1A4F96F6B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4540">
            <a:off x="1037474" y="2010464"/>
            <a:ext cx="2291865" cy="368467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0AECA44C-E309-45DF-3712-58C0C105A860}"/>
              </a:ext>
            </a:extLst>
          </p:cNvPr>
          <p:cNvPicPr>
            <a:picLocks noChangeAspect="1"/>
          </p:cNvPicPr>
          <p:nvPr/>
        </p:nvPicPr>
        <p:blipFill>
          <a:blip r:embed="rId4"/>
          <a:stretch>
            <a:fillRect/>
          </a:stretch>
        </p:blipFill>
        <p:spPr>
          <a:xfrm rot="406473">
            <a:off x="3671460" y="2019050"/>
            <a:ext cx="1347348" cy="2256172"/>
          </a:xfrm>
          <a:prstGeom prst="rect">
            <a:avLst/>
          </a:prstGeom>
        </p:spPr>
      </p:pic>
      <p:pic>
        <p:nvPicPr>
          <p:cNvPr id="11" name="Grafik 10">
            <a:extLst>
              <a:ext uri="{FF2B5EF4-FFF2-40B4-BE49-F238E27FC236}">
                <a16:creationId xmlns:a16="http://schemas.microsoft.com/office/drawing/2014/main" id="{A18D4410-1D0B-8A25-8422-BCB85CD05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7730">
            <a:off x="5673923" y="1843352"/>
            <a:ext cx="5193327" cy="3667787"/>
          </a:xfrm>
          <a:prstGeom prst="rect">
            <a:avLst/>
          </a:prstGeom>
        </p:spPr>
      </p:pic>
      <p:grpSp>
        <p:nvGrpSpPr>
          <p:cNvPr id="7" name="Gruppieren 6">
            <a:extLst>
              <a:ext uri="{FF2B5EF4-FFF2-40B4-BE49-F238E27FC236}">
                <a16:creationId xmlns:a16="http://schemas.microsoft.com/office/drawing/2014/main" id="{FD28D045-5C1D-3B3C-8EFE-A93033FD880B}"/>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54AEFAF2-1DA9-464D-2B00-10704F628DD6}"/>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EAA706AA-2187-5A60-9434-4951DB1DC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5" name="Titel 1">
            <a:extLst>
              <a:ext uri="{FF2B5EF4-FFF2-40B4-BE49-F238E27FC236}">
                <a16:creationId xmlns:a16="http://schemas.microsoft.com/office/drawing/2014/main" id="{FD0D24C2-19DD-081B-48B1-050E74D281CE}"/>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LE1: </a:t>
            </a:r>
            <a:r>
              <a:rPr lang="en-US" sz="2400"/>
              <a:t>Digitale Berufsberatung und digitale Trends</a:t>
            </a:r>
            <a:endParaRPr lang="de-AT" sz="4000" dirty="0"/>
          </a:p>
        </p:txBody>
      </p:sp>
    </p:spTree>
    <p:extLst>
      <p:ext uri="{BB962C8B-B14F-4D97-AF65-F5344CB8AC3E}">
        <p14:creationId xmlns:p14="http://schemas.microsoft.com/office/powerpoint/2010/main" val="424205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err="1"/>
              <a:t>Digitalisierung</a:t>
            </a:r>
            <a:r>
              <a:rPr lang="en-US" sz="2800" dirty="0"/>
              <a:t> der </a:t>
            </a:r>
            <a:r>
              <a:rPr lang="en-US" sz="2800" dirty="0" err="1"/>
              <a:t>Bildungs</a:t>
            </a:r>
            <a:r>
              <a:rPr lang="en-US" sz="2800" dirty="0"/>
              <a:t>- und </a:t>
            </a:r>
            <a:r>
              <a:rPr lang="en-US" sz="2800" dirty="0" err="1"/>
              <a:t>Berufsberatung</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B697B19-E0FF-1502-2CFE-D2DAEC3F7DEE}"/>
              </a:ext>
            </a:extLst>
          </p:cNvPr>
          <p:cNvSpPr txBox="1"/>
          <p:nvPr/>
        </p:nvSpPr>
        <p:spPr>
          <a:xfrm rot="21205851">
            <a:off x="764915" y="2132120"/>
            <a:ext cx="6096000" cy="3139321"/>
          </a:xfrm>
          <a:prstGeom prst="rect">
            <a:avLst/>
          </a:prstGeom>
          <a:noFill/>
        </p:spPr>
        <p:txBody>
          <a:bodyPr wrap="square">
            <a:spAutoFit/>
          </a:bodyPr>
          <a:lstStyle/>
          <a:p>
            <a:r>
              <a:rPr lang="en-GB" b="1" i="1" dirty="0">
                <a:latin typeface="Calibri" panose="020F0502020204030204" pitchFamily="34" charset="0"/>
                <a:ea typeface="Calibri" panose="020F0502020204030204" pitchFamily="34" charset="0"/>
                <a:cs typeface="Arial" panose="020B0604020202020204" pitchFamily="34" charset="0"/>
              </a:rPr>
              <a:t>das</a:t>
            </a:r>
            <a:r>
              <a:rPr lang="en-GB" sz="1800" b="1" i="1" dirty="0">
                <a:effectLst/>
                <a:latin typeface="Calibri" panose="020F0502020204030204" pitchFamily="34" charset="0"/>
                <a:ea typeface="Calibri" panose="020F0502020204030204" pitchFamily="34" charset="0"/>
                <a:cs typeface="Arial" panose="020B0604020202020204" pitchFamily="34" charset="0"/>
              </a:rPr>
              <a:t> </a:t>
            </a:r>
            <a:r>
              <a:rPr lang="en-GB" sz="1800" b="1" i="1" dirty="0" err="1">
                <a:effectLst/>
                <a:latin typeface="Calibri" panose="020F0502020204030204" pitchFamily="34" charset="0"/>
                <a:ea typeface="Calibri" panose="020F0502020204030204" pitchFamily="34" charset="0"/>
                <a:cs typeface="Arial" panose="020B0604020202020204" pitchFamily="34" charset="0"/>
              </a:rPr>
              <a:t>Ersetzen</a:t>
            </a:r>
            <a:r>
              <a:rPr lang="en-GB" sz="1800" b="1" i="1" dirty="0">
                <a:effectLst/>
                <a:latin typeface="Calibri" panose="020F0502020204030204" pitchFamily="34" charset="0"/>
                <a:ea typeface="Calibri" panose="020F0502020204030204" pitchFamily="34" charset="0"/>
                <a:cs typeface="Arial" panose="020B0604020202020204" pitchFamily="34" charset="0"/>
              </a:rPr>
              <a:t> </a:t>
            </a:r>
            <a:r>
              <a:rPr lang="en-GB" sz="1800" b="1" i="1" dirty="0" err="1">
                <a:effectLst/>
                <a:latin typeface="Calibri" panose="020F0502020204030204" pitchFamily="34" charset="0"/>
                <a:ea typeface="Calibri" panose="020F0502020204030204" pitchFamily="34" charset="0"/>
                <a:cs typeface="Arial" panose="020B0604020202020204" pitchFamily="34" charset="0"/>
              </a:rPr>
              <a:t>nicht-digitaler</a:t>
            </a:r>
            <a:r>
              <a:rPr lang="en-GB" sz="1800" b="1" i="1" dirty="0">
                <a:effectLst/>
                <a:latin typeface="Calibri" panose="020F0502020204030204" pitchFamily="34" charset="0"/>
                <a:ea typeface="Calibri" panose="020F0502020204030204" pitchFamily="34" charset="0"/>
                <a:cs typeface="Arial" panose="020B0604020202020204" pitchFamily="34" charset="0"/>
              </a:rPr>
              <a:t> (</a:t>
            </a:r>
            <a:r>
              <a:rPr lang="en-GB" sz="1800" b="1" i="1" dirty="0" err="1">
                <a:effectLst/>
                <a:latin typeface="Calibri" panose="020F0502020204030204" pitchFamily="34" charset="0"/>
                <a:ea typeface="Calibri" panose="020F0502020204030204" pitchFamily="34" charset="0"/>
                <a:cs typeface="Arial" panose="020B0604020202020204" pitchFamily="34" charset="0"/>
              </a:rPr>
              <a:t>analoger</a:t>
            </a:r>
            <a:r>
              <a:rPr lang="en-GB" sz="1800" b="1" i="1" dirty="0">
                <a:effectLst/>
                <a:latin typeface="Calibri" panose="020F0502020204030204" pitchFamily="34" charset="0"/>
                <a:ea typeface="Calibri" panose="020F0502020204030204" pitchFamily="34" charset="0"/>
                <a:cs typeface="Arial" panose="020B0604020202020204" pitchFamily="34" charset="0"/>
              </a:rPr>
              <a:t>) Aufgaben und Prozesse durch Tätigkeiten, die digitale Technologien, Werkzeuge oder Plattformen nutzen. </a:t>
            </a:r>
            <a:br>
              <a:rPr lang="en-GB" sz="1800" b="1" i="1" dirty="0">
                <a:effectLst/>
                <a:latin typeface="Calibri" panose="020F0502020204030204" pitchFamily="34" charset="0"/>
                <a:ea typeface="Calibri" panose="020F0502020204030204" pitchFamily="34" charset="0"/>
                <a:cs typeface="Arial" panose="020B0604020202020204" pitchFamily="34" charset="0"/>
              </a:rPr>
            </a:br>
            <a:r>
              <a:rPr lang="en-GB" sz="1800" dirty="0">
                <a:effectLst/>
                <a:latin typeface="Calibri" panose="020F0502020204030204" pitchFamily="34" charset="0"/>
                <a:ea typeface="Calibri" panose="020F0502020204030204" pitchFamily="34" charset="0"/>
                <a:cs typeface="Arial" panose="020B0604020202020204" pitchFamily="34" charset="0"/>
              </a:rPr>
              <a:t>digitale Speicherung</a:t>
            </a:r>
            <a:br>
              <a:rPr lang="en-GB" sz="1800" dirty="0">
                <a:effectLst/>
                <a:latin typeface="Calibri" panose="020F0502020204030204" pitchFamily="34" charset="0"/>
                <a:ea typeface="Calibri" panose="020F0502020204030204" pitchFamily="34" charset="0"/>
                <a:cs typeface="Arial" panose="020B0604020202020204" pitchFamily="34" charset="0"/>
              </a:rPr>
            </a:br>
            <a:r>
              <a:rPr lang="en-GB" sz="1800" dirty="0">
                <a:effectLst/>
                <a:latin typeface="Calibri" panose="020F0502020204030204" pitchFamily="34" charset="0"/>
                <a:ea typeface="Calibri" panose="020F0502020204030204" pitchFamily="34" charset="0"/>
                <a:cs typeface="Arial" panose="020B0604020202020204" pitchFamily="34" charset="0"/>
              </a:rPr>
              <a:t>Verarbeitung aller Arten von Daten, Informationen und </a:t>
            </a:r>
            <a:r>
              <a:rPr lang="en-GB" sz="1800" dirty="0" err="1">
                <a:effectLst/>
                <a:latin typeface="Calibri" panose="020F0502020204030204" pitchFamily="34" charset="0"/>
                <a:ea typeface="Calibri" panose="020F0502020204030204" pitchFamily="34" charset="0"/>
                <a:cs typeface="Arial" panose="020B0604020202020204" pitchFamily="34" charset="0"/>
              </a:rPr>
              <a:t>digitalen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Inhalten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err="1">
                <a:effectLst/>
                <a:latin typeface="Calibri" panose="020F0502020204030204" pitchFamily="34" charset="0"/>
                <a:ea typeface="Calibri" panose="020F0502020204030204" pitchFamily="34" charset="0"/>
                <a:cs typeface="Arial" panose="020B0604020202020204" pitchFamily="34" charset="0"/>
              </a:rPr>
              <a:t>digitale</a:t>
            </a:r>
            <a:r>
              <a:rPr lang="en-GB" sz="1800" dirty="0">
                <a:effectLst/>
                <a:latin typeface="Calibri" panose="020F0502020204030204" pitchFamily="34" charset="0"/>
                <a:ea typeface="Calibri" panose="020F0502020204030204" pitchFamily="34" charset="0"/>
                <a:cs typeface="Arial" panose="020B0604020202020204" pitchFamily="34" charset="0"/>
              </a:rPr>
              <a:t> Kommunikation</a:t>
            </a:r>
          </a:p>
          <a:p>
            <a:r>
              <a:rPr lang="en-GB" sz="1800" dirty="0">
                <a:effectLst/>
                <a:latin typeface="Calibri" panose="020F0502020204030204" pitchFamily="34" charset="0"/>
                <a:ea typeface="Calibri" panose="020F0502020204030204" pitchFamily="34" charset="0"/>
                <a:cs typeface="Arial" panose="020B0604020202020204" pitchFamily="34" charset="0"/>
              </a:rPr>
              <a:t>Online-Zusammenarbeit</a:t>
            </a:r>
          </a:p>
          <a:p>
            <a:r>
              <a:rPr lang="en-GB" sz="1800" dirty="0" err="1">
                <a:effectLst/>
                <a:latin typeface="Calibri" panose="020F0502020204030204" pitchFamily="34" charset="0"/>
                <a:ea typeface="Calibri" panose="020F0502020204030204" pitchFamily="34" charset="0"/>
                <a:cs typeface="Arial" panose="020B0604020202020204" pitchFamily="34" charset="0"/>
              </a:rPr>
              <a:t>Telearbeit</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Homeoffice</a:t>
            </a:r>
            <a:r>
              <a:rPr lang="en-GB" sz="1800" dirty="0">
                <a:effectLst/>
                <a:latin typeface="Calibri" panose="020F0502020204030204" pitchFamily="34" charset="0"/>
                <a:ea typeface="Calibri" panose="020F0502020204030204" pitchFamily="34" charset="0"/>
                <a:cs typeface="Arial" panose="020B0604020202020204" pitchFamily="34" charset="0"/>
              </a:rPr>
              <a:t>)</a:t>
            </a:r>
          </a:p>
          <a:p>
            <a:r>
              <a:rPr lang="en-GB" sz="1800" dirty="0">
                <a:effectLst/>
                <a:latin typeface="Calibri" panose="020F0502020204030204" pitchFamily="34" charset="0"/>
                <a:ea typeface="Calibri" panose="020F0502020204030204" pitchFamily="34" charset="0"/>
                <a:cs typeface="Arial" panose="020B0604020202020204" pitchFamily="34" charset="0"/>
              </a:rPr>
              <a:t>Fernzugriff </a:t>
            </a:r>
          </a:p>
          <a:p>
            <a:r>
              <a:rPr lang="en-GB" dirty="0" err="1">
                <a:latin typeface="Calibri" panose="020F0502020204030204" pitchFamily="34" charset="0"/>
                <a:ea typeface="Calibri" panose="020F0502020204030204" pitchFamily="34" charset="0"/>
                <a:cs typeface="Arial" panose="020B0604020202020204" pitchFamily="34" charset="0"/>
              </a:rPr>
              <a:t>K</a:t>
            </a:r>
            <a:r>
              <a:rPr lang="en-GB" sz="1800" dirty="0" err="1">
                <a:effectLst/>
                <a:latin typeface="Calibri" panose="020F0502020204030204" pitchFamily="34" charset="0"/>
                <a:ea typeface="Calibri" panose="020F0502020204030204" pitchFamily="34" charset="0"/>
                <a:cs typeface="Arial" panose="020B0604020202020204" pitchFamily="34" charset="0"/>
              </a:rPr>
              <a:t>ünstliche</a:t>
            </a:r>
            <a:r>
              <a:rPr lang="en-GB" sz="1800" dirty="0">
                <a:effectLst/>
                <a:latin typeface="Calibri" panose="020F0502020204030204" pitchFamily="34" charset="0"/>
                <a:ea typeface="Calibri" panose="020F0502020204030204" pitchFamily="34" charset="0"/>
                <a:cs typeface="Arial" panose="020B0604020202020204" pitchFamily="34" charset="0"/>
              </a:rPr>
              <a:t> Intelligenz</a:t>
            </a:r>
            <a:endParaRPr lang="de-AT" dirty="0"/>
          </a:p>
        </p:txBody>
      </p:sp>
      <p:sp>
        <p:nvSpPr>
          <p:cNvPr id="10" name="Textfeld 9">
            <a:extLst>
              <a:ext uri="{FF2B5EF4-FFF2-40B4-BE49-F238E27FC236}">
                <a16:creationId xmlns:a16="http://schemas.microsoft.com/office/drawing/2014/main" id="{3EA158B8-9841-9848-2F5F-BD761E81CF7C}"/>
              </a:ext>
            </a:extLst>
          </p:cNvPr>
          <p:cNvSpPr txBox="1"/>
          <p:nvPr/>
        </p:nvSpPr>
        <p:spPr>
          <a:xfrm rot="724831">
            <a:off x="7195253" y="2575829"/>
            <a:ext cx="3412762" cy="2031325"/>
          </a:xfrm>
          <a:prstGeom prst="rect">
            <a:avLst/>
          </a:prstGeom>
          <a:noFill/>
        </p:spPr>
        <p:txBody>
          <a:bodyPr wrap="square">
            <a:spAutoFit/>
          </a:bodyPr>
          <a:lstStyle/>
          <a:p>
            <a:r>
              <a:rPr lang="de-AT" dirty="0"/>
              <a:t>Bewertung von Kompetenzen</a:t>
            </a:r>
          </a:p>
          <a:p>
            <a:r>
              <a:rPr lang="de-AT" dirty="0"/>
              <a:t>Online-Karrierebeurteilungen</a:t>
            </a:r>
          </a:p>
          <a:p>
            <a:r>
              <a:rPr lang="de-AT" dirty="0"/>
              <a:t>Websites und </a:t>
            </a:r>
            <a:r>
              <a:rPr lang="de-AT" dirty="0" err="1"/>
              <a:t>Datenbanken</a:t>
            </a:r>
            <a:endParaRPr lang="de-AT" dirty="0"/>
          </a:p>
          <a:p>
            <a:r>
              <a:rPr lang="de-AT" dirty="0" err="1"/>
              <a:t>Online-Interviews</a:t>
            </a:r>
            <a:endParaRPr lang="de-AT" dirty="0"/>
          </a:p>
          <a:p>
            <a:r>
              <a:rPr lang="de-AT" dirty="0"/>
              <a:t>Lebenslauf und Karriereportfolios</a:t>
            </a:r>
          </a:p>
          <a:p>
            <a:r>
              <a:rPr lang="de-AT" dirty="0"/>
              <a:t>Online-Coaching</a:t>
            </a:r>
          </a:p>
          <a:p>
            <a:r>
              <a:rPr lang="de-AT" dirty="0"/>
              <a:t>Kommunikation</a:t>
            </a:r>
          </a:p>
        </p:txBody>
      </p:sp>
      <p:grpSp>
        <p:nvGrpSpPr>
          <p:cNvPr id="7" name="Gruppieren 6">
            <a:extLst>
              <a:ext uri="{FF2B5EF4-FFF2-40B4-BE49-F238E27FC236}">
                <a16:creationId xmlns:a16="http://schemas.microsoft.com/office/drawing/2014/main" id="{BAA971B6-5557-D167-287C-2BA7434DE2C4}"/>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CE13FD9F-65F4-060A-BF3C-E4B350A9ADC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81EF4E4F-90E1-4B36-C843-B1FA62215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5" name="Titel 1">
            <a:extLst>
              <a:ext uri="{FF2B5EF4-FFF2-40B4-BE49-F238E27FC236}">
                <a16:creationId xmlns:a16="http://schemas.microsoft.com/office/drawing/2014/main" id="{E822DD5E-DC6D-6177-F193-BEAEE9B673D2}"/>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LE1: </a:t>
            </a:r>
            <a:r>
              <a:rPr lang="en-US" sz="2400"/>
              <a:t>Digitale Berufsberatung und digitale Trends</a:t>
            </a:r>
            <a:endParaRPr lang="de-AT" sz="4000" dirty="0"/>
          </a:p>
        </p:txBody>
      </p:sp>
    </p:spTree>
    <p:extLst>
      <p:ext uri="{BB962C8B-B14F-4D97-AF65-F5344CB8AC3E}">
        <p14:creationId xmlns:p14="http://schemas.microsoft.com/office/powerpoint/2010/main" val="418412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US" sz="2800" dirty="0" err="1"/>
              <a:t>Digitalisierung </a:t>
            </a:r>
            <a:r>
              <a:rPr lang="en-US" sz="2800" dirty="0"/>
              <a:t>der Berufsorientierung und -beratung</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B697B19-E0FF-1502-2CFE-D2DAEC3F7DEE}"/>
              </a:ext>
            </a:extLst>
          </p:cNvPr>
          <p:cNvSpPr txBox="1"/>
          <p:nvPr/>
        </p:nvSpPr>
        <p:spPr>
          <a:xfrm rot="21205851">
            <a:off x="1433851" y="1936899"/>
            <a:ext cx="7588892" cy="3465244"/>
          </a:xfrm>
          <a:prstGeom prst="rect">
            <a:avLst/>
          </a:prstGeom>
          <a:noFill/>
        </p:spPr>
        <p:txBody>
          <a:bodyPr wrap="square">
            <a:spAutoFit/>
          </a:bodyPr>
          <a:lstStyle/>
          <a:p>
            <a:pPr marL="180340" marR="548640" algn="l">
              <a:lnSpc>
                <a:spcPct val="115000"/>
              </a:lnSpc>
              <a:spcBef>
                <a:spcPts val="1000"/>
              </a:spcBef>
              <a:spcAft>
                <a:spcPts val="800"/>
              </a:spcAft>
            </a:pPr>
            <a:r>
              <a:rPr lang="de-AT" sz="24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Big Data, künstliche Intelligenz und innovative Tools wie Chatbots ermöglichen zwar dynamische, mobile und flexible Ansätze zur Unterstützung der beruflichen Laufbahn und des selbstgesteuerten Lernens, doch die Dienstleistung einer gut informierten, holistischen Berufsberatung wird immer über die Möglichkeiten einer Maschine hinausgehen und eine gekonnte menschliche Intervention erfordern.</a:t>
            </a:r>
          </a:p>
        </p:txBody>
      </p:sp>
      <p:grpSp>
        <p:nvGrpSpPr>
          <p:cNvPr id="7" name="Gruppieren 6">
            <a:extLst>
              <a:ext uri="{FF2B5EF4-FFF2-40B4-BE49-F238E27FC236}">
                <a16:creationId xmlns:a16="http://schemas.microsoft.com/office/drawing/2014/main" id="{351DD139-7D98-2936-8A0C-8058CBAABC44}"/>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40BF9CB9-076D-7DE0-6088-03524C499D4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92363FC0-BB69-3D61-253A-B0DB5EC61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3" name="Titel 1">
            <a:extLst>
              <a:ext uri="{FF2B5EF4-FFF2-40B4-BE49-F238E27FC236}">
                <a16:creationId xmlns:a16="http://schemas.microsoft.com/office/drawing/2014/main" id="{1FE1B965-747D-3DFE-3701-DCCD9905BB30}"/>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LE1: </a:t>
            </a:r>
            <a:r>
              <a:rPr lang="en-US" sz="2400" dirty="0" err="1"/>
              <a:t>Digitale</a:t>
            </a:r>
            <a:r>
              <a:rPr lang="en-US" sz="2400" dirty="0"/>
              <a:t> </a:t>
            </a:r>
            <a:r>
              <a:rPr lang="en-US" sz="2400" dirty="0" err="1"/>
              <a:t>Berufsberatung</a:t>
            </a:r>
            <a:r>
              <a:rPr lang="en-US" sz="2400" dirty="0"/>
              <a:t> und </a:t>
            </a:r>
            <a:r>
              <a:rPr lang="en-US" sz="2400" dirty="0" err="1"/>
              <a:t>digitale</a:t>
            </a:r>
            <a:r>
              <a:rPr lang="en-US" sz="2400" dirty="0"/>
              <a:t> Trends</a:t>
            </a:r>
            <a:endParaRPr lang="de-AT" sz="4000" dirty="0"/>
          </a:p>
        </p:txBody>
      </p:sp>
    </p:spTree>
    <p:extLst>
      <p:ext uri="{BB962C8B-B14F-4D97-AF65-F5344CB8AC3E}">
        <p14:creationId xmlns:p14="http://schemas.microsoft.com/office/powerpoint/2010/main" val="139984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EE6BE3B-5DC7-B6C8-33E3-D0F22AFFCAA9}"/>
              </a:ext>
            </a:extLst>
          </p:cNvPr>
          <p:cNvPicPr>
            <a:picLocks noChangeAspect="1"/>
          </p:cNvPicPr>
          <p:nvPr/>
        </p:nvPicPr>
        <p:blipFill>
          <a:blip r:embed="rId2"/>
          <a:stretch>
            <a:fillRect/>
          </a:stretch>
        </p:blipFill>
        <p:spPr>
          <a:xfrm rot="689363">
            <a:off x="8734161" y="3433575"/>
            <a:ext cx="3094338" cy="2492795"/>
          </a:xfrm>
          <a:prstGeom prst="rect">
            <a:avLst/>
          </a:prstGeom>
        </p:spPr>
      </p:pic>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lnSpcReduction="10000"/>
          </a:bodyPr>
          <a:lstStyle/>
          <a:p>
            <a:pPr algn="l">
              <a:lnSpc>
                <a:spcPct val="115000"/>
              </a:lnSpc>
              <a:spcBef>
                <a:spcPts val="200"/>
              </a:spcBef>
              <a:spcAft>
                <a:spcPts val="1000"/>
              </a:spcAft>
            </a:pPr>
            <a:r>
              <a:rPr lang="en-GB" sz="2800" dirty="0" err="1"/>
              <a:t>Aktuelle</a:t>
            </a:r>
            <a:r>
              <a:rPr lang="en-GB" sz="2800" dirty="0"/>
              <a:t> </a:t>
            </a:r>
            <a:r>
              <a:rPr lang="de-AT" sz="2800" dirty="0"/>
              <a:t>Trends in der digitalen Berufsorientierung</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7A9CAA5-DBA6-96DA-8477-0839C8945342}"/>
              </a:ext>
            </a:extLst>
          </p:cNvPr>
          <p:cNvSpPr txBox="1"/>
          <p:nvPr/>
        </p:nvSpPr>
        <p:spPr>
          <a:xfrm>
            <a:off x="1055153" y="2268132"/>
            <a:ext cx="8527524" cy="3108543"/>
          </a:xfrm>
          <a:prstGeom prst="rect">
            <a:avLst/>
          </a:prstGeom>
          <a:noFill/>
        </p:spPr>
        <p:txBody>
          <a:bodyPr wrap="square">
            <a:spAutoFit/>
          </a:bodyPr>
          <a:lstStyle/>
          <a:p>
            <a:pPr marL="285750" indent="-285750">
              <a:buFont typeface="Arial" panose="020B0604020202020204" pitchFamily="34" charset="0"/>
              <a:buChar char="•"/>
            </a:pPr>
            <a:r>
              <a:rPr lang="de-AT" sz="2800" dirty="0"/>
              <a:t>Online-Karriere-Coaching, Online- oder virtuelles Mentoring</a:t>
            </a:r>
          </a:p>
          <a:p>
            <a:pPr marL="285750" indent="-285750">
              <a:buFont typeface="Arial" panose="020B0604020202020204" pitchFamily="34" charset="0"/>
              <a:buChar char="•"/>
            </a:pPr>
            <a:r>
              <a:rPr lang="de-AT" sz="2800" dirty="0" err="1"/>
              <a:t>Gamification-Simulationen</a:t>
            </a:r>
            <a:r>
              <a:rPr lang="de-AT" sz="2800" dirty="0"/>
              <a:t>, virtuelle </a:t>
            </a:r>
            <a:r>
              <a:rPr lang="de-AT" sz="2800" dirty="0" err="1"/>
              <a:t>Realität</a:t>
            </a:r>
            <a:r>
              <a:rPr lang="de-AT" sz="2800" dirty="0"/>
              <a:t>, </a:t>
            </a:r>
            <a:r>
              <a:rPr lang="de-AT" sz="2800" dirty="0" err="1"/>
              <a:t>Augmented Reality</a:t>
            </a:r>
            <a:r>
              <a:rPr lang="de-AT" sz="2800" dirty="0"/>
              <a:t>, </a:t>
            </a:r>
            <a:r>
              <a:rPr lang="de-AT" sz="2800" dirty="0" err="1"/>
              <a:t>360-Grad-Filme</a:t>
            </a:r>
            <a:endParaRPr lang="de-AT" sz="2800" dirty="0"/>
          </a:p>
          <a:p>
            <a:pPr marL="285750" indent="-285750">
              <a:buFont typeface="Arial" panose="020B0604020202020204" pitchFamily="34" charset="0"/>
              <a:buChar char="•"/>
            </a:pPr>
            <a:r>
              <a:rPr lang="de-AT" sz="2800" dirty="0"/>
              <a:t>Virtuelle </a:t>
            </a:r>
            <a:r>
              <a:rPr lang="de-AT" sz="2800" dirty="0" err="1"/>
              <a:t>Karrieremessen</a:t>
            </a:r>
            <a:endParaRPr lang="de-AT" sz="2800" dirty="0"/>
          </a:p>
          <a:p>
            <a:pPr marL="285750" indent="-285750">
              <a:buFont typeface="Arial" panose="020B0604020202020204" pitchFamily="34" charset="0"/>
              <a:buChar char="•"/>
            </a:pPr>
            <a:r>
              <a:rPr lang="de-AT" sz="2800" dirty="0" err="1"/>
              <a:t>Künstliche Intelligenz </a:t>
            </a:r>
            <a:r>
              <a:rPr lang="de-AT" sz="2800" dirty="0"/>
              <a:t>(KI)</a:t>
            </a:r>
          </a:p>
          <a:p>
            <a:pPr marL="285750" indent="-285750">
              <a:buFont typeface="Arial" panose="020B0604020202020204" pitchFamily="34" charset="0"/>
              <a:buChar char="•"/>
            </a:pPr>
            <a:r>
              <a:rPr lang="de-AT" sz="2800" dirty="0" err="1"/>
              <a:t>Chatbots</a:t>
            </a:r>
            <a:endParaRPr lang="de-AT" sz="2800" dirty="0"/>
          </a:p>
        </p:txBody>
      </p:sp>
      <p:pic>
        <p:nvPicPr>
          <p:cNvPr id="11" name="Grafik 10">
            <a:extLst>
              <a:ext uri="{FF2B5EF4-FFF2-40B4-BE49-F238E27FC236}">
                <a16:creationId xmlns:a16="http://schemas.microsoft.com/office/drawing/2014/main" id="{A0882830-0057-A5B1-9DB5-F7C3DE70981A}"/>
              </a:ext>
            </a:extLst>
          </p:cNvPr>
          <p:cNvPicPr>
            <a:picLocks noChangeAspect="1"/>
          </p:cNvPicPr>
          <p:nvPr/>
        </p:nvPicPr>
        <p:blipFill>
          <a:blip r:embed="rId4"/>
          <a:stretch>
            <a:fillRect/>
          </a:stretch>
        </p:blipFill>
        <p:spPr>
          <a:xfrm rot="20915479">
            <a:off x="5474486" y="4109191"/>
            <a:ext cx="3087630" cy="1881384"/>
          </a:xfrm>
          <a:prstGeom prst="rect">
            <a:avLst/>
          </a:prstGeom>
        </p:spPr>
      </p:pic>
      <p:grpSp>
        <p:nvGrpSpPr>
          <p:cNvPr id="7" name="Gruppieren 6">
            <a:extLst>
              <a:ext uri="{FF2B5EF4-FFF2-40B4-BE49-F238E27FC236}">
                <a16:creationId xmlns:a16="http://schemas.microsoft.com/office/drawing/2014/main" id="{B22F5F62-E487-C91B-81FC-551F65D0792F}"/>
              </a:ext>
            </a:extLst>
          </p:cNvPr>
          <p:cNvGrpSpPr/>
          <p:nvPr/>
        </p:nvGrpSpPr>
        <p:grpSpPr>
          <a:xfrm>
            <a:off x="438202" y="6184787"/>
            <a:ext cx="11571244" cy="616291"/>
            <a:chOff x="438202" y="6184787"/>
            <a:chExt cx="11571244" cy="616291"/>
          </a:xfrm>
        </p:grpSpPr>
        <p:sp>
          <p:nvSpPr>
            <p:cNvPr id="10" name="Rectangle 3">
              <a:extLst>
                <a:ext uri="{FF2B5EF4-FFF2-40B4-BE49-F238E27FC236}">
                  <a16:creationId xmlns:a16="http://schemas.microsoft.com/office/drawing/2014/main" id="{63EC3F8D-11EC-517A-91A4-9546CF1E49D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26F98EF4-E41A-D730-0F48-34E7C628AF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6" name="Titel 1">
            <a:extLst>
              <a:ext uri="{FF2B5EF4-FFF2-40B4-BE49-F238E27FC236}">
                <a16:creationId xmlns:a16="http://schemas.microsoft.com/office/drawing/2014/main" id="{0EA0E63A-5693-8C4E-28D9-66F098651680}"/>
              </a:ext>
            </a:extLst>
          </p:cNvPr>
          <p:cNvSpPr txBox="1">
            <a:spLocks/>
          </p:cNvSpPr>
          <p:nvPr/>
        </p:nvSpPr>
        <p:spPr>
          <a:xfrm>
            <a:off x="856748" y="1685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LE1: </a:t>
            </a:r>
            <a:r>
              <a:rPr lang="en-US" sz="2400"/>
              <a:t>Digitale Berufsberatung und digitale Trends</a:t>
            </a:r>
            <a:endParaRPr lang="de-AT" sz="4000" dirty="0"/>
          </a:p>
        </p:txBody>
      </p:sp>
    </p:spTree>
    <p:extLst>
      <p:ext uri="{BB962C8B-B14F-4D97-AF65-F5344CB8AC3E}">
        <p14:creationId xmlns:p14="http://schemas.microsoft.com/office/powerpoint/2010/main" val="25999149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2395</Words>
  <Application>Microsoft Office PowerPoint</Application>
  <PresentationFormat>Breitbild</PresentationFormat>
  <Paragraphs>175</Paragraphs>
  <Slides>22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Arial</vt:lpstr>
      <vt:lpstr>Calibri</vt:lpstr>
      <vt:lpstr>Calibri Light</vt:lpstr>
      <vt:lpstr>Noto Sans Symbols</vt:lpstr>
      <vt:lpstr>Times New Roman</vt:lpstr>
      <vt:lpstr>Wingdings</vt:lpstr>
      <vt:lpstr>Office</vt:lpstr>
      <vt:lpstr>Blended CareerBOT Training</vt:lpstr>
      <vt:lpstr>PowerPoint-Präsentation</vt:lpstr>
      <vt:lpstr>Lerneinheit 1</vt:lpstr>
      <vt:lpstr>LE1: Lernergebnisse</vt:lpstr>
      <vt:lpstr>LE1: Digitale Berufsberatung und digitale Trends</vt:lpstr>
      <vt:lpstr>PowerPoint-Präsentation</vt:lpstr>
      <vt:lpstr>PowerPoint-Präsentation</vt:lpstr>
      <vt:lpstr>PowerPoint-Präsentation</vt:lpstr>
      <vt:lpstr>PowerPoint-Präsentation</vt:lpstr>
      <vt:lpstr>Lerneinheit 2</vt:lpstr>
      <vt:lpstr>LE2: Lernergebnisse</vt:lpstr>
      <vt:lpstr>LE2: Einschätzung digitaler Kompetenzen</vt:lpstr>
      <vt:lpstr>PowerPoint-Präsentation</vt:lpstr>
      <vt:lpstr>PowerPoint-Präsentation</vt:lpstr>
      <vt:lpstr>PowerPoint-Präsentation</vt:lpstr>
      <vt:lpstr>Lerneinheit 3</vt:lpstr>
      <vt:lpstr>LE3: Lernergebnisse</vt:lpstr>
      <vt:lpstr>LE3: Labour Market Intelligence und Beispiele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keywords>, docId:AF397A750D93E37CF019C7BE8AA87F96</cp:keywords>
  <cp:lastModifiedBy>Armin Brugger</cp:lastModifiedBy>
  <cp:revision>6</cp:revision>
  <dcterms:created xsi:type="dcterms:W3CDTF">2023-06-22T11:29:26Z</dcterms:created>
  <dcterms:modified xsi:type="dcterms:W3CDTF">2024-01-18T20:58:44Z</dcterms:modified>
</cp:coreProperties>
</file>