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74" r:id="rId4"/>
    <p:sldId id="260" r:id="rId5"/>
    <p:sldId id="265" r:id="rId6"/>
    <p:sldId id="271" r:id="rId7"/>
    <p:sldId id="275" r:id="rId8"/>
    <p:sldId id="306" r:id="rId9"/>
    <p:sldId id="303" r:id="rId10"/>
    <p:sldId id="304" r:id="rId11"/>
    <p:sldId id="305" r:id="rId12"/>
    <p:sldId id="272" r:id="rId13"/>
    <p:sldId id="268" r:id="rId14"/>
    <p:sldId id="270" r:id="rId15"/>
    <p:sldId id="267" r:id="rId16"/>
    <p:sldId id="276" r:id="rId17"/>
    <p:sldId id="277" r:id="rId18"/>
    <p:sldId id="308" r:id="rId19"/>
    <p:sldId id="307" r:id="rId20"/>
    <p:sldId id="273" r:id="rId21"/>
    <p:sldId id="281" r:id="rId22"/>
    <p:sldId id="282" r:id="rId23"/>
    <p:sldId id="309" r:id="rId24"/>
    <p:sldId id="310" r:id="rId25"/>
    <p:sldId id="280" r:id="rId26"/>
    <p:sldId id="311" r:id="rId27"/>
    <p:sldId id="285" r:id="rId28"/>
    <p:sldId id="286" r:id="rId29"/>
    <p:sldId id="287" r:id="rId30"/>
    <p:sldId id="288" r:id="rId31"/>
    <p:sldId id="283" r:id="rId32"/>
    <p:sldId id="284" r:id="rId33"/>
    <p:sldId id="289" r:id="rId34"/>
    <p:sldId id="290" r:id="rId35"/>
    <p:sldId id="291" r:id="rId36"/>
    <p:sldId id="292" r:id="rId37"/>
    <p:sldId id="298" r:id="rId38"/>
    <p:sldId id="294" r:id="rId39"/>
    <p:sldId id="295" r:id="rId40"/>
    <p:sldId id="313" r:id="rId41"/>
    <p:sldId id="296" r:id="rId42"/>
    <p:sldId id="297" r:id="rId43"/>
    <p:sldId id="312" r:id="rId44"/>
    <p:sldId id="299" r:id="rId45"/>
    <p:sldId id="301" r:id="rId46"/>
    <p:sldId id="269" r:id="rId4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Lancha Montes" initials="AL" lastIdx="3" clrIdx="0">
    <p:extLst>
      <p:ext uri="{19B8F6BF-5375-455C-9EA6-DF929625EA0E}">
        <p15:presenceInfo xmlns:p15="http://schemas.microsoft.com/office/powerpoint/2012/main" userId="bc266161f56dd2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A2E7A-404E-45D3-8A6E-EA8D13A7351B}" v="3" dt="2023-10-09T13:15:34.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94660"/>
  </p:normalViewPr>
  <p:slideViewPr>
    <p:cSldViewPr snapToGrid="0">
      <p:cViewPr varScale="1">
        <p:scale>
          <a:sx n="111" d="100"/>
          <a:sy n="111"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1T15:44:40.585" idx="1">
    <p:pos x="5941" y="3405"/>
    <p:text>Added Youtube link since I didn't have the genially link</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21T15:45:23.373" idx="2">
    <p:pos x="4595" y="3062"/>
    <p:text>Added Youtube link since I didn't have the genially one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2-21T15:45:57.744" idx="3">
    <p:pos x="4408" y="3074"/>
    <p:text>Added the Youtube link since I didn't have the genially link</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24.02.24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24.02.24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‹Nr.›</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hs559b841bs?feature=shared"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6.png"/><Relationship Id="rId4" Type="http://schemas.openxmlformats.org/officeDocument/2006/relationships/hyperlink" Target="https://www.youtube.com/watch?v=LUAXMGD_xQ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iYAwLKH05Fc"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nNX7uZUmSy0"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6.pn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forms/d/e/1FAIpQLSeinNmteC9DSbIkySPV3EE-z7tBsYljoxiIlvA4NEJrY_sQkg/viewform?usp=sf_link"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hyperlink" Target="https://docs.google.com/forms/d/e/1FAIpQLSfw1PxfNnYwmL3BBu43Rx2bJdFqT1huHr1wvN5v0Gs1W5QpJQ/viewform?usp=sf_lin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hyperlink" Target="https://www.sepe.es/HomeSepe/que-es-el-sepe/que-es-observatorio/Revista-cuadernos-del-mercado-de-trabajo/detalle-articulo?folder=/cuartarevolucionindustrialysuimpactoenelmercadolaboralylaformacion/lacontribuciondelmarcoeuropeodecompetenciasdigitalesparaelciudadanodigcompeneldesarrollodelascompetenciasdigitale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digital-skills-jobs.europa.eu/digitalskills/screen/home?lang=es" TargetMode="External"/><Relationship Id="rId4" Type="http://schemas.openxmlformats.org/officeDocument/2006/relationships/hyperlink" Target="https://europa.eu/europass/digitalskills/screen/home?lang=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http://www.tsd.gv.at/" TargetMode="External"/><Relationship Id="rId13" Type="http://schemas.openxmlformats.org/officeDocument/2006/relationships/hyperlink" Target="https://creativecommons.org/licenses/by-nc-nd/4.0/" TargetMode="External"/><Relationship Id="rId3" Type="http://schemas.openxmlformats.org/officeDocument/2006/relationships/hyperlink" Target="https://www.youtube.com/@career-bot" TargetMode="External"/><Relationship Id="rId7" Type="http://schemas.openxmlformats.org/officeDocument/2006/relationships/hyperlink" Target="https://www.hafelekar.at/" TargetMode="External"/><Relationship Id="rId12" Type="http://schemas.openxmlformats.org/officeDocument/2006/relationships/hyperlink" Target="http://www.bmunjob.ie/"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hyperlink" Target="http://www.cis-es.org/" TargetMode="External"/><Relationship Id="rId5" Type="http://schemas.openxmlformats.org/officeDocument/2006/relationships/image" Target="../media/image3.png"/><Relationship Id="rId10" Type="http://schemas.openxmlformats.org/officeDocument/2006/relationships/hyperlink" Target="http://www.pontydysgu.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activecitizens.eu/" TargetMode="External"/><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797939" y="6184155"/>
            <a:ext cx="11260228" cy="769441"/>
            <a:chOff x="797939" y="6184155"/>
            <a:chExt cx="11260228" cy="769441"/>
          </a:xfrm>
        </p:grpSpPr>
        <p:pic>
          <p:nvPicPr>
            <p:cNvPr id="2049" name="Grafik 1">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3016854" y="6184155"/>
              <a:ext cx="90413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fontScale="90000"/>
          </a:bodyPr>
          <a:lstStyle/>
          <a:p>
            <a:r>
              <a:rPr lang="de-AT" sz="5400" dirty="0"/>
              <a:t>Formación semipresencial de CareerBOT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72578" y="5101399"/>
            <a:ext cx="10230853" cy="803769"/>
          </a:xfrm>
        </p:spPr>
        <p:txBody>
          <a:bodyPr>
            <a:normAutofit/>
          </a:bodyPr>
          <a:lstStyle/>
          <a:p>
            <a:r>
              <a:rPr lang="de-AT" sz="2800" dirty="0"/>
              <a:t>Módulo 5: </a:t>
            </a:r>
            <a:r>
              <a:rPr lang="es-ES" sz="2800" dirty="0"/>
              <a:t>Transferencia a la práctica, documentación y reflexión</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U1: </a:t>
            </a:r>
            <a:r>
              <a:rPr lang="es-ES" sz="2000" dirty="0"/>
              <a:t>Acuerdo de aprendizaje y por qué es importante</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915881"/>
            <a:ext cx="8924339" cy="546754"/>
          </a:xfrm>
        </p:spPr>
        <p:txBody>
          <a:bodyPr>
            <a:normAutofit/>
          </a:bodyPr>
          <a:lstStyle/>
          <a:p>
            <a:pPr algn="l"/>
            <a:r>
              <a:rPr lang="de-AT" b="1" dirty="0"/>
              <a:t>Paso 4: Transferencia a la práctica</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85296" y="1930195"/>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algn="l"/>
            <a:endParaRPr lang="de-AT" dirty="0"/>
          </a:p>
        </p:txBody>
      </p:sp>
      <p:sp>
        <p:nvSpPr>
          <p:cNvPr id="9" name="TextBox 8">
            <a:extLst>
              <a:ext uri="{FF2B5EF4-FFF2-40B4-BE49-F238E27FC236}">
                <a16:creationId xmlns:a16="http://schemas.microsoft.com/office/drawing/2014/main" id="{EC164828-2D54-6690-6A5D-589F200BFDEF}"/>
              </a:ext>
            </a:extLst>
          </p:cNvPr>
          <p:cNvSpPr txBox="1"/>
          <p:nvPr/>
        </p:nvSpPr>
        <p:spPr>
          <a:xfrm>
            <a:off x="797939" y="3540611"/>
            <a:ext cx="8592052" cy="3077766"/>
          </a:xfrm>
          <a:prstGeom prst="rect">
            <a:avLst/>
          </a:prstGeom>
          <a:noFill/>
        </p:spPr>
        <p:txBody>
          <a:bodyPr wrap="square">
            <a:spAutoFit/>
          </a:bodyPr>
          <a:lstStyle/>
          <a:p>
            <a:pPr algn="l"/>
            <a:r>
              <a:rPr lang="de-AT" sz="2400" b="1" dirty="0"/>
              <a:t>Paso 5: Evaluación final y comentarios</a:t>
            </a:r>
          </a:p>
          <a:p>
            <a:pPr marL="285750" indent="-285750">
              <a:buFont typeface="Wingdings" panose="05000000000000000000" pitchFamily="2" charset="2"/>
              <a:buChar char="§"/>
            </a:pP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charla de expertos/as sobre su aprendizaje durante la realización del plan de estudios </a:t>
            </a:r>
            <a:r>
              <a:rPr lang="es-E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nos ayudará a entender su proceso de aprendizaje y recoger cualquier sugerencia para mejorar tanto el plan de estudios de formación como el propio </a:t>
            </a:r>
            <a:r>
              <a:rPr lang="es-E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
            </a:pP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charla de expertos/as consistirá en una reunión con la organización coordinadora del proyecto y otros/as profesionales que hayan completado la formación para garantizar el intercambio de ideas, debates y la recopilación de información útil para las organizaciones que participan en el proyecto </a:t>
            </a:r>
            <a:r>
              <a:rPr lang="es-E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l"/>
            <a:r>
              <a:rPr lang="de-AT" sz="2400" b="1" dirty="0"/>
              <a:t>  </a:t>
            </a:r>
          </a:p>
        </p:txBody>
      </p:sp>
      <p:sp>
        <p:nvSpPr>
          <p:cNvPr id="8" name="TextBox 7">
            <a:extLst>
              <a:ext uri="{FF2B5EF4-FFF2-40B4-BE49-F238E27FC236}">
                <a16:creationId xmlns:a16="http://schemas.microsoft.com/office/drawing/2014/main" id="{785DA1C5-1ECD-1DF0-BCC5-FB8C50B78E10}"/>
              </a:ext>
            </a:extLst>
          </p:cNvPr>
          <p:cNvSpPr txBox="1"/>
          <p:nvPr/>
        </p:nvSpPr>
        <p:spPr>
          <a:xfrm>
            <a:off x="632536" y="1397261"/>
            <a:ext cx="8368589" cy="2113143"/>
          </a:xfrm>
          <a:prstGeom prst="rect">
            <a:avLst/>
          </a:prstGeom>
          <a:noFill/>
        </p:spPr>
        <p:txBody>
          <a:bodyPr wrap="square">
            <a:spAutoFit/>
          </a:bodyPr>
          <a:lstStyle/>
          <a:p>
            <a:pPr marL="285750" indent="-285750" algn="just">
              <a:lnSpc>
                <a:spcPct val="115000"/>
              </a:lnSpc>
              <a:spcAft>
                <a:spcPts val="1000"/>
              </a:spcAft>
              <a:buFont typeface="Wingdings" panose="05000000000000000000"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vez finalizada la unidad presencial, los/as participantes deberán invertir unas 5 horas adicionales en este ejercicio práctico para poder utilizar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su práctica diaria con las personas usuarias y en su ámbito de trabajo</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15000"/>
              </a:lnSpc>
              <a:spcAft>
                <a:spcPts val="1000"/>
              </a:spcAft>
              <a:buFont typeface="Wingdings" panose="05000000000000000000" pitchFamily="2" charset="2"/>
              <a:buChar char="§"/>
            </a:pP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Tenga</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 menos una experiencia de prueba con la persona usuaria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destaque las características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utilizó para demostrar los beneficios de su uso para la situación particular de esa persona</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IE"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3">
            <a:extLst>
              <a:ext uri="{FF2B5EF4-FFF2-40B4-BE49-F238E27FC236}">
                <a16:creationId xmlns:a16="http://schemas.microsoft.com/office/drawing/2014/main" id="{968EA7A7-517D-1D33-277B-4CA02CFA519E}"/>
              </a:ext>
            </a:extLst>
          </p:cNvPr>
          <p:cNvGrpSpPr/>
          <p:nvPr/>
        </p:nvGrpSpPr>
        <p:grpSpPr>
          <a:xfrm>
            <a:off x="797939" y="6184786"/>
            <a:ext cx="11211507" cy="600164"/>
            <a:chOff x="797939" y="6184786"/>
            <a:chExt cx="11211507" cy="600164"/>
          </a:xfrm>
        </p:grpSpPr>
        <p:pic>
          <p:nvPicPr>
            <p:cNvPr id="10" name="Grafik 1">
              <a:extLst>
                <a:ext uri="{FF2B5EF4-FFF2-40B4-BE49-F238E27FC236}">
                  <a16:creationId xmlns:a16="http://schemas.microsoft.com/office/drawing/2014/main" id="{B5E93427-2035-DBF4-0B21-708C65E22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9A742F25-8923-023B-1246-0C8C63595423}"/>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1483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U1: </a:t>
            </a:r>
            <a:r>
              <a:rPr lang="es-ES" sz="2000" dirty="0"/>
              <a:t>Acuerdo de aprendizaje y por qué es importante</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85296" y="1930195"/>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algn="l"/>
            <a:endParaRPr lang="de-AT" dirty="0"/>
          </a:p>
        </p:txBody>
      </p:sp>
      <p:grpSp>
        <p:nvGrpSpPr>
          <p:cNvPr id="12" name="Gruppieren 3">
            <a:extLst>
              <a:ext uri="{FF2B5EF4-FFF2-40B4-BE49-F238E27FC236}">
                <a16:creationId xmlns:a16="http://schemas.microsoft.com/office/drawing/2014/main" id="{3DE546B7-122A-ABDB-6830-C071C81129C7}"/>
              </a:ext>
            </a:extLst>
          </p:cNvPr>
          <p:cNvGrpSpPr/>
          <p:nvPr/>
        </p:nvGrpSpPr>
        <p:grpSpPr>
          <a:xfrm>
            <a:off x="1738960" y="906815"/>
            <a:ext cx="7333480" cy="4856798"/>
            <a:chOff x="255298" y="0"/>
            <a:chExt cx="8244783" cy="5808345"/>
          </a:xfrm>
        </p:grpSpPr>
        <p:pic>
          <p:nvPicPr>
            <p:cNvPr id="13" name="Grafik 1">
              <a:extLst>
                <a:ext uri="{FF2B5EF4-FFF2-40B4-BE49-F238E27FC236}">
                  <a16:creationId xmlns:a16="http://schemas.microsoft.com/office/drawing/2014/main" id="{99310D24-D16D-D144-4A40-86F2BA72E5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55298" y="0"/>
              <a:ext cx="8244783" cy="5808345"/>
            </a:xfrm>
            <a:prstGeom prst="rect">
              <a:avLst/>
            </a:prstGeom>
            <a:noFill/>
          </p:spPr>
        </p:pic>
        <p:sp>
          <p:nvSpPr>
            <p:cNvPr id="15" name="Rechteck 2">
              <a:extLst>
                <a:ext uri="{FF2B5EF4-FFF2-40B4-BE49-F238E27FC236}">
                  <a16:creationId xmlns:a16="http://schemas.microsoft.com/office/drawing/2014/main" id="{2D60B4DC-7D2B-FA20-2F80-DE5FC7CB4958}"/>
                </a:ext>
              </a:extLst>
            </p:cNvPr>
            <p:cNvSpPr/>
            <p:nvPr/>
          </p:nvSpPr>
          <p:spPr>
            <a:xfrm>
              <a:off x="4779434" y="1278466"/>
              <a:ext cx="2497666" cy="181610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 name="Gruppieren 3">
            <a:extLst>
              <a:ext uri="{FF2B5EF4-FFF2-40B4-BE49-F238E27FC236}">
                <a16:creationId xmlns:a16="http://schemas.microsoft.com/office/drawing/2014/main" id="{006B7BF6-B023-2BB3-99C1-76DE64A50256}"/>
              </a:ext>
            </a:extLst>
          </p:cNvPr>
          <p:cNvGrpSpPr/>
          <p:nvPr/>
        </p:nvGrpSpPr>
        <p:grpSpPr>
          <a:xfrm>
            <a:off x="797939" y="6184786"/>
            <a:ext cx="11211507" cy="600164"/>
            <a:chOff x="797939" y="6184786"/>
            <a:chExt cx="11211507" cy="600164"/>
          </a:xfrm>
        </p:grpSpPr>
        <p:pic>
          <p:nvPicPr>
            <p:cNvPr id="7" name="Grafik 1">
              <a:extLst>
                <a:ext uri="{FF2B5EF4-FFF2-40B4-BE49-F238E27FC236}">
                  <a16:creationId xmlns:a16="http://schemas.microsoft.com/office/drawing/2014/main" id="{FC480F80-FAEE-6674-147A-287E07B13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3713B99C-2C16-2161-D64B-A28F562797EA}"/>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41531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a:t>
            </a:r>
            <a:r>
              <a:rPr lang="en-IE" sz="4000" dirty="0" err="1"/>
              <a:t>el</a:t>
            </a:r>
            <a:r>
              <a:rPr lang="en-IE" sz="4000" dirty="0"/>
              <a:t> M5-U1: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facilita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M5-U1-01 – </a:t>
            </a:r>
            <a:r>
              <a:rPr lang="en-IE" dirty="0" err="1"/>
              <a:t>Diapositivas</a:t>
            </a:r>
            <a:r>
              <a:rPr lang="en-IE" dirty="0"/>
              <a:t> PPT y </a:t>
            </a:r>
            <a:r>
              <a:rPr lang="en-IE" dirty="0" err="1"/>
              <a:t>documento</a:t>
            </a:r>
            <a:r>
              <a:rPr lang="en-IE" dirty="0"/>
              <a:t> Word del M5</a:t>
            </a:r>
          </a:p>
          <a:p>
            <a:pPr marL="342900" indent="-342900" algn="l">
              <a:buFont typeface="Wingdings" panose="05000000000000000000" pitchFamily="2" charset="2"/>
              <a:buChar char="§"/>
            </a:pPr>
            <a:r>
              <a:rPr lang="en-IE" dirty="0"/>
              <a:t>M5-U1-02 – </a:t>
            </a:r>
            <a:r>
              <a:rPr lang="en-IE" dirty="0" err="1"/>
              <a:t>Acuerdo</a:t>
            </a:r>
            <a:r>
              <a:rPr lang="en-IE" dirty="0"/>
              <a:t> de </a:t>
            </a:r>
            <a:r>
              <a:rPr lang="en-IE" dirty="0" err="1"/>
              <a:t>aprendizaje</a:t>
            </a:r>
            <a:endParaRPr lang="en-IE" dirty="0"/>
          </a:p>
        </p:txBody>
      </p:sp>
      <p:pic>
        <p:nvPicPr>
          <p:cNvPr id="7"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BFF51167-0297-3011-E374-64F9054A7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21" y="3531858"/>
            <a:ext cx="5776151" cy="23127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C6025CC2-6631-FAD2-A62F-E9041758BBD9}"/>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10A67ADD-6532-C358-655C-B370A2E71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4C3D9263-F099-D80B-1393-2B90391796E7}"/>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676398" y="1553785"/>
            <a:ext cx="9218417" cy="27514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err="1">
                <a:latin typeface="+mj-lt"/>
              </a:rPr>
              <a:t>Exploremos</a:t>
            </a:r>
            <a:r>
              <a:rPr lang="en-IE" sz="5400" b="1" dirty="0">
                <a:latin typeface="+mj-lt"/>
              </a:rPr>
              <a:t> la Unidad 2</a:t>
            </a:r>
            <a:r>
              <a:rPr lang="en-IE" sz="5400" dirty="0">
                <a:latin typeface="+mj-lt"/>
              </a:rPr>
              <a:t>:</a:t>
            </a:r>
          </a:p>
          <a:p>
            <a:r>
              <a:rPr lang="es-ES" sz="5400" dirty="0">
                <a:latin typeface="+mj-lt"/>
              </a:rPr>
              <a:t>Transferencia a la práctica: evolución de los enfoques de orientación laboral</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647571" y="4218249"/>
            <a:ext cx="9276069" cy="1630554"/>
          </a:xfrm>
        </p:spPr>
        <p:txBody>
          <a:bodyPr>
            <a:normAutofit/>
          </a:bodyPr>
          <a:lstStyle/>
          <a:p>
            <a:endParaRPr lang="en-IE" sz="2800" dirty="0"/>
          </a:p>
          <a:p>
            <a:r>
              <a:rPr lang="es-ES" sz="2800" dirty="0"/>
              <a:t>para saber más sobre la orientación laboral en el contexto de la digitalización y su evolución</a:t>
            </a:r>
            <a:endParaRPr lang="en-IE" sz="2800" dirty="0"/>
          </a:p>
        </p:txBody>
      </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F6DB10BB-B22C-1E73-6833-D9E70310B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67" y="1186495"/>
            <a:ext cx="1818846" cy="1818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D513BCC5-FCCF-D243-49A9-C96543D5BA29}"/>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D53E5478-7364-D904-2C08-26EFDA9440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786EEAA-4369-EBF6-D539-C5A292E8978F}"/>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00485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085107" y="2075303"/>
            <a:ext cx="8924339" cy="546754"/>
          </a:xfrm>
        </p:spPr>
        <p:txBody>
          <a:bodyPr>
            <a:normAutofit/>
          </a:bodyPr>
          <a:lstStyle/>
          <a:p>
            <a:pPr algn="l"/>
            <a:r>
              <a:rPr lang="es-ES" sz="2800" dirty="0"/>
              <a:t>Al completar esta unidad comprenderá</a:t>
            </a:r>
            <a:r>
              <a:rPr lang="de-AT"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667249" y="2959271"/>
            <a:ext cx="6905626" cy="25740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Cómo contextualizar los enfoques de la orientación laboral en un entorno digital. </a:t>
            </a:r>
          </a:p>
          <a:p>
            <a:pPr marL="342900" indent="-342900" algn="l">
              <a:buFont typeface="Wingdings" panose="05000000000000000000" pitchFamily="2" charset="2"/>
              <a:buChar char="§"/>
            </a:pPr>
            <a:r>
              <a:rPr lang="es-ES" dirty="0"/>
              <a:t>Cómo identificar las posibles lagunas en la orientación, especialmente en un mundo laboral cambiante.</a:t>
            </a:r>
          </a:p>
          <a:p>
            <a:pPr marL="342900" indent="-342900" algn="l">
              <a:buFont typeface="Wingdings" panose="05000000000000000000" pitchFamily="2" charset="2"/>
              <a:buChar char="§"/>
            </a:pPr>
            <a:r>
              <a:rPr lang="es-ES" dirty="0"/>
              <a:t>Cómo la orientación puede ser más accesible a través de soluciones digitales.</a:t>
            </a:r>
            <a:endParaRPr lang="en-IE" dirty="0"/>
          </a:p>
          <a:p>
            <a:pPr algn="l"/>
            <a:endParaRPr lang="en-IE" dirty="0"/>
          </a:p>
        </p:txBody>
      </p:sp>
      <p:sp>
        <p:nvSpPr>
          <p:cNvPr id="8" name="TextBox 7">
            <a:extLst>
              <a:ext uri="{FF2B5EF4-FFF2-40B4-BE49-F238E27FC236}">
                <a16:creationId xmlns:a16="http://schemas.microsoft.com/office/drawing/2014/main" id="{0C377BE8-7248-E9F6-DA32-5975DFDB4198}"/>
              </a:ext>
            </a:extLst>
          </p:cNvPr>
          <p:cNvSpPr txBox="1"/>
          <p:nvPr/>
        </p:nvSpPr>
        <p:spPr>
          <a:xfrm>
            <a:off x="931067" y="917088"/>
            <a:ext cx="7472363" cy="1015663"/>
          </a:xfrm>
          <a:prstGeom prst="rect">
            <a:avLst/>
          </a:prstGeom>
          <a:noFill/>
        </p:spPr>
        <p:txBody>
          <a:bodyPr wrap="square" rtlCol="0">
            <a:spAutoFit/>
          </a:bodyPr>
          <a:lstStyle/>
          <a:p>
            <a:r>
              <a:rPr lang="es-ES" sz="2000" dirty="0">
                <a:latin typeface="Calibri" panose="020F0502020204030204" pitchFamily="34" charset="0"/>
                <a:ea typeface="Calibri" panose="020F0502020204030204" pitchFamily="34" charset="0"/>
              </a:rPr>
              <a:t>La unidad 2 ofrece un espacio para reflexionar sobre el contenido y la experiencia de la metodología de formación y el plan de estudios y consolidar los aprendizajes de los módulos 1-4.</a:t>
            </a:r>
            <a:endParaRPr lang="en-IE" sz="2000" dirty="0"/>
          </a:p>
        </p:txBody>
      </p:sp>
      <p:pic>
        <p:nvPicPr>
          <p:cNvPr id="9" name="Picture 2" descr="MAN SITTING IN AN OFFICE">
            <a:extLst>
              <a:ext uri="{FF2B5EF4-FFF2-40B4-BE49-F238E27FC236}">
                <a16:creationId xmlns:a16="http://schemas.microsoft.com/office/drawing/2014/main" id="{F8E6DC08-6CF5-C9ED-96F2-4EE04FD9C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45" y="2987662"/>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C6A97FAA-3033-F954-FD9B-06766051B15F}"/>
              </a:ext>
            </a:extLst>
          </p:cNvPr>
          <p:cNvGrpSpPr/>
          <p:nvPr/>
        </p:nvGrpSpPr>
        <p:grpSpPr>
          <a:xfrm>
            <a:off x="797939" y="6184786"/>
            <a:ext cx="11211507" cy="600164"/>
            <a:chOff x="797939" y="6184786"/>
            <a:chExt cx="11211507" cy="600164"/>
          </a:xfrm>
        </p:grpSpPr>
        <p:pic>
          <p:nvPicPr>
            <p:cNvPr id="10" name="Grafik 1">
              <a:extLst>
                <a:ext uri="{FF2B5EF4-FFF2-40B4-BE49-F238E27FC236}">
                  <a16:creationId xmlns:a16="http://schemas.microsoft.com/office/drawing/2014/main" id="{2DC689DB-1AC6-F31F-B23C-A38901A0E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23BFE5D5-8072-BE4E-C2EC-DD58199A00FF}"/>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717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225861"/>
            <a:ext cx="9887452" cy="613068"/>
          </a:xfrm>
        </p:spPr>
        <p:txBody>
          <a:bodyPr>
            <a:noAutofit/>
          </a:bodyPr>
          <a:lstStyle/>
          <a:p>
            <a:pPr algn="l"/>
            <a:r>
              <a:rPr lang="de-AT" sz="2000" b="1" dirty="0"/>
              <a:t>U2: </a:t>
            </a:r>
            <a:r>
              <a:rPr lang="es-ES" sz="2000" dirty="0"/>
              <a:t>Transferencia a la práctica: evolución de los enfoques de orientación laboral</a:t>
            </a:r>
            <a:br>
              <a:rPr lang="en-US" sz="2000" dirty="0"/>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27733" y="933894"/>
            <a:ext cx="8924339" cy="546754"/>
          </a:xfrm>
        </p:spPr>
        <p:txBody>
          <a:bodyPr>
            <a:normAutofit/>
          </a:bodyPr>
          <a:lstStyle/>
          <a:p>
            <a:pPr algn="l"/>
            <a:r>
              <a:rPr lang="de-AT" sz="2800" b="1" dirty="0"/>
              <a:t>Contexto</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21902" y="1480355"/>
            <a:ext cx="8924339" cy="454712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sz="2800" b="1" dirty="0"/>
              <a:t>¿Qué es la orientación laboral?</a:t>
            </a:r>
          </a:p>
          <a:p>
            <a:pPr algn="l"/>
            <a:r>
              <a:rPr lang="es-ES" i="1" dirty="0"/>
              <a:t>La orientación laboral se refiere a los servicios destinados a ayudar a las personas de cualquier edad y en cualquier momento de su vida a tomar decisiones educativas, formativas y profesionales y a gestionar sus carreras</a:t>
            </a:r>
            <a:r>
              <a:rPr lang="en-US" i="1" dirty="0"/>
              <a:t>.</a:t>
            </a:r>
          </a:p>
          <a:p>
            <a:pPr algn="l"/>
            <a:endParaRPr lang="en-US" dirty="0"/>
          </a:p>
          <a:p>
            <a:pPr algn="l"/>
            <a:r>
              <a:rPr lang="en-US" sz="2800" b="1" dirty="0"/>
              <a:t>Una </a:t>
            </a:r>
            <a:r>
              <a:rPr lang="en-US" sz="2800" b="1" dirty="0" err="1"/>
              <a:t>buena</a:t>
            </a:r>
            <a:r>
              <a:rPr lang="en-US" sz="2800" b="1" dirty="0"/>
              <a:t> </a:t>
            </a:r>
            <a:r>
              <a:rPr lang="en-US" sz="2800" b="1" dirty="0" err="1"/>
              <a:t>orientación</a:t>
            </a:r>
            <a:r>
              <a:rPr lang="en-US" sz="2800" b="1" dirty="0"/>
              <a:t> </a:t>
            </a:r>
            <a:r>
              <a:rPr lang="en-US" sz="2800" b="1" dirty="0" err="1"/>
              <a:t>laboral</a:t>
            </a:r>
            <a:r>
              <a:rPr lang="en-US" sz="2800" b="1" dirty="0"/>
              <a:t> </a:t>
            </a:r>
            <a:r>
              <a:rPr lang="en-US" sz="2800" b="1" dirty="0" err="1"/>
              <a:t>debería</a:t>
            </a:r>
            <a:r>
              <a:rPr lang="en-US" sz="2800" b="1" dirty="0"/>
              <a:t>:</a:t>
            </a:r>
            <a:endParaRPr lang="de-AT" sz="2800" b="1" dirty="0"/>
          </a:p>
          <a:p>
            <a:pPr marL="342900" indent="-342900" algn="l">
              <a:buFont typeface="Wingdings" panose="05000000000000000000" pitchFamily="2" charset="2"/>
              <a:buChar char="§"/>
            </a:pPr>
            <a:r>
              <a:rPr lang="es-ES" dirty="0"/>
              <a:t>Ayudar a las personas a reflexionar sobre sus ambiciones, intereses, cualificaciones y capacidades.</a:t>
            </a:r>
          </a:p>
          <a:p>
            <a:pPr marL="342900" indent="-342900" algn="l">
              <a:buFont typeface="Wingdings" panose="05000000000000000000" pitchFamily="2" charset="2"/>
              <a:buChar char="§"/>
            </a:pPr>
            <a:r>
              <a:rPr lang="es-ES" dirty="0"/>
              <a:t>Ayudarlas a comprender el mercado laboral y los sistemas educativos y relacionarlos con lo que saben de sí mismas.</a:t>
            </a:r>
          </a:p>
          <a:p>
            <a:pPr marL="342900" indent="-342900" algn="l">
              <a:buFont typeface="Wingdings" panose="05000000000000000000" pitchFamily="2" charset="2"/>
              <a:buChar char="§"/>
            </a:pPr>
            <a:r>
              <a:rPr lang="es-ES" dirty="0"/>
              <a:t>La orientación laboral integral trata de enseñar a las personas a planificar y tomar decisiones sobre el trabajo y el aprendizaje.</a:t>
            </a:r>
          </a:p>
          <a:p>
            <a:pPr marL="342900" indent="-342900" algn="l">
              <a:buFont typeface="Wingdings" panose="05000000000000000000" pitchFamily="2" charset="2"/>
              <a:buChar char="§"/>
            </a:pPr>
            <a:r>
              <a:rPr lang="es-ES" dirty="0"/>
              <a:t>Los resultados de la orientación incluyen el aprendizaje y las competencias, la participación en la formación y el empleo (OCDE</a:t>
            </a:r>
            <a:r>
              <a:rPr lang="en-US" dirty="0"/>
              <a:t>).</a:t>
            </a:r>
          </a:p>
          <a:p>
            <a:pPr algn="l"/>
            <a:endParaRPr lang="de-AT" dirty="0"/>
          </a:p>
          <a:p>
            <a:pPr algn="l"/>
            <a:r>
              <a:rPr lang="es-ES" dirty="0"/>
              <a:t>(Visite M2 para más información)</a:t>
            </a:r>
            <a:r>
              <a:rPr lang="de-AT" dirty="0"/>
              <a:t> </a:t>
            </a:r>
          </a:p>
          <a:p>
            <a:pPr algn="l"/>
            <a:endParaRPr lang="de-AT" dirty="0"/>
          </a:p>
        </p:txBody>
      </p:sp>
      <p:pic>
        <p:nvPicPr>
          <p:cNvPr id="7" name="Picture 2">
            <a:extLst>
              <a:ext uri="{FF2B5EF4-FFF2-40B4-BE49-F238E27FC236}">
                <a16:creationId xmlns:a16="http://schemas.microsoft.com/office/drawing/2014/main" id="{B89AAD4D-16BB-8911-41F7-523476FC5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2C7FA86D-FFD9-A17E-8904-C8CD0A4CC0D7}"/>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8397C6E5-64F4-B15A-290A-FE9CA3E9B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AF42F92-299F-FDF2-DA7E-512B9884A0CA}"/>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8865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13954"/>
            <a:ext cx="8924337" cy="613068"/>
          </a:xfrm>
        </p:spPr>
        <p:txBody>
          <a:bodyPr>
            <a:noAutofit/>
          </a:bodyPr>
          <a:lstStyle/>
          <a:p>
            <a:pPr algn="l"/>
            <a:r>
              <a:rPr lang="de-AT" sz="2000" b="1" dirty="0"/>
              <a:t>U2: </a:t>
            </a:r>
            <a:r>
              <a:rPr lang="es-ES" sz="2000" dirty="0"/>
              <a:t>Transferencia a la práctica: evolución de los enfoques de orientación laboral</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b="1" dirty="0"/>
              <a:t>¿Por qué introducir herramientas digitales en la orientación laboral</a:t>
            </a:r>
            <a:r>
              <a:rPr lang="de-AT"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La naturaleza cambiante del trabajo y la necesidad de una mayor accesibilidad</a:t>
            </a:r>
            <a:r>
              <a:rPr lang="de-AT" dirty="0"/>
              <a:t>:</a:t>
            </a:r>
            <a:endParaRPr lang="de-AT" sz="2200" dirty="0"/>
          </a:p>
          <a:p>
            <a:pPr marL="342900" indent="-342900" algn="l">
              <a:buFont typeface="Wingdings" panose="05000000000000000000" pitchFamily="2" charset="2"/>
              <a:buChar char="§"/>
            </a:pPr>
            <a:r>
              <a:rPr lang="es-ES" sz="2200" dirty="0"/>
              <a:t>La orientación es especialmente importante dados los cambios en los modelos de trabajo y la necesidad de recualificación en el contexto del aprendizaje permanente, y existen importantes lagunas en el acceso de las personas adultas a la orientación profesional (OCDE</a:t>
            </a:r>
            <a:r>
              <a:rPr lang="en-US" sz="2200" dirty="0"/>
              <a:t>). </a:t>
            </a:r>
          </a:p>
          <a:p>
            <a:pPr marL="342900" indent="-342900" algn="l">
              <a:buFont typeface="Wingdings" panose="05000000000000000000" pitchFamily="2" charset="2"/>
              <a:buChar char="§"/>
            </a:pPr>
            <a:endParaRPr lang="en-US" sz="2200" b="1" dirty="0"/>
          </a:p>
          <a:p>
            <a:pPr algn="l"/>
            <a:r>
              <a:rPr lang="en-US" sz="2200" b="1" dirty="0"/>
              <a:t>Para </a:t>
            </a:r>
            <a:r>
              <a:rPr lang="en-US" sz="2200" b="1" dirty="0" err="1"/>
              <a:t>mejorar</a:t>
            </a:r>
            <a:r>
              <a:rPr lang="en-US" sz="2200" b="1" dirty="0"/>
              <a:t> </a:t>
            </a:r>
            <a:r>
              <a:rPr lang="en-US" sz="2200" b="1" dirty="0" err="1"/>
              <a:t>el</a:t>
            </a:r>
            <a:r>
              <a:rPr lang="en-US" sz="2200" b="1" dirty="0"/>
              <a:t> </a:t>
            </a:r>
            <a:r>
              <a:rPr lang="en-US" sz="2200" b="1" dirty="0" err="1"/>
              <a:t>acceso</a:t>
            </a:r>
            <a:r>
              <a:rPr lang="en-US" sz="2200" b="1" dirty="0"/>
              <a:t>:</a:t>
            </a:r>
            <a:endParaRPr lang="de-AT" sz="2200" b="1" dirty="0"/>
          </a:p>
          <a:p>
            <a:pPr marL="342900" indent="-342900" algn="l">
              <a:buFont typeface="Wingdings" panose="05000000000000000000" pitchFamily="2" charset="2"/>
              <a:buChar char="§"/>
            </a:pPr>
            <a:r>
              <a:rPr lang="es-ES" sz="2200" dirty="0"/>
              <a:t>Pueden utilizarse métodos innovadores y más diversos para ampliar el acceso a la orientación laboral y el desarrollo de la autoconciencia y la mejora de la toma de decisiones en el proceso, como las tecnologías de la información y la comunicación (TIC) o la inteligencia artificial (IA).</a:t>
            </a:r>
          </a:p>
          <a:p>
            <a:pPr marL="342900" indent="-342900" algn="l">
              <a:buFont typeface="Wingdings" panose="05000000000000000000" pitchFamily="2" charset="2"/>
              <a:buChar char="§"/>
            </a:pPr>
            <a:r>
              <a:rPr lang="es-ES" sz="2200" dirty="0"/>
              <a:t>La IA debe considerarse parte de un conjunto más amplio de métodos de prestación de servicios e integrarse con los métodos presenciales.</a:t>
            </a:r>
            <a:endParaRPr lang="en-US" sz="2200" dirty="0"/>
          </a:p>
          <a:p>
            <a:pPr marL="342900" indent="-342900" algn="l">
              <a:buFont typeface="Wingdings" panose="05000000000000000000" pitchFamily="2" charset="2"/>
              <a:buChar char="§"/>
            </a:pPr>
            <a:endParaRPr lang="de-AT" dirty="0"/>
          </a:p>
          <a:p>
            <a:pPr algn="l"/>
            <a:endParaRPr lang="de-AT" dirty="0"/>
          </a:p>
        </p:txBody>
      </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9A4AD581-524F-2947-8D89-3A4061DAE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6187B83B-5A5B-083A-02E8-A44F560CD026}"/>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697C592B-48E3-D9D5-0393-6CF396E5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20F7324D-D638-7F80-CA2D-72CEC0B17962}"/>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2418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U2: </a:t>
            </a:r>
            <a:r>
              <a:rPr lang="es-ES" sz="2000" dirty="0"/>
              <a:t>Transferencia a la práctica: evolución de los enfoques de orientación laboral</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542546" y="990513"/>
            <a:ext cx="8924339" cy="546754"/>
          </a:xfrm>
        </p:spPr>
        <p:txBody>
          <a:bodyPr>
            <a:normAutofit/>
          </a:bodyPr>
          <a:lstStyle/>
          <a:p>
            <a:pPr algn="l"/>
            <a:r>
              <a:rPr lang="es-ES" b="1" dirty="0"/>
              <a:t>¿Cuáles son las ventajas de utilizar IA en la orientación laboral?</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450471" y="1920719"/>
            <a:ext cx="8924339" cy="396132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Desarrollo de la autoevaluación y el autoconocimiento, por ejemplo, </a:t>
            </a:r>
            <a:r>
              <a:rPr lang="es-ES" dirty="0" err="1"/>
              <a:t>CareerBot</a:t>
            </a:r>
            <a:r>
              <a:rPr lang="es-ES" dirty="0"/>
              <a:t>.</a:t>
            </a:r>
          </a:p>
          <a:p>
            <a:pPr marL="342900" indent="-342900" algn="l">
              <a:buFont typeface="Wingdings" panose="05000000000000000000" pitchFamily="2" charset="2"/>
              <a:buChar char="§"/>
            </a:pPr>
            <a:r>
              <a:rPr lang="es-ES" dirty="0"/>
              <a:t>Conocimiento de las oportunidades, incluidas las bases de datos de oportunidades de aprendizaje y trabajo, como ESCO. </a:t>
            </a:r>
          </a:p>
          <a:p>
            <a:pPr marL="342900" indent="-342900" algn="l">
              <a:buFont typeface="Wingdings" panose="05000000000000000000" pitchFamily="2" charset="2"/>
              <a:buChar char="§"/>
            </a:pPr>
            <a:r>
              <a:rPr lang="es-ES" dirty="0"/>
              <a:t>Aprendizaje para la toma de decisiones, incluidos los sistemas que permiten a las personas usuarias establecer correspondencias entre sus perfiles personales y las oportunidades de aprendizaje o trabajo.</a:t>
            </a:r>
          </a:p>
          <a:p>
            <a:pPr marL="342900" indent="-342900" algn="l">
              <a:buFont typeface="Wingdings" panose="05000000000000000000" pitchFamily="2" charset="2"/>
              <a:buChar char="§"/>
            </a:pPr>
            <a:r>
              <a:rPr lang="es-ES" dirty="0"/>
              <a:t>Aprendizaje de transición: ayuda a las personas usuarias a poner en práctica las decisiones, incluido el apoyo en el desarrollo de planes de acción, la preparación del CV, la cumplimentación de formularios de solicitud y la preparación de entrevistas de trabajo.</a:t>
            </a:r>
            <a:endParaRPr lang="de-AT" sz="2800" dirty="0"/>
          </a:p>
        </p:txBody>
      </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02F208AD-C93B-1458-F74E-BCAAD0C29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7" y="2701775"/>
            <a:ext cx="1847771" cy="1847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EFFF75FB-F4BF-CFF8-400D-66D7839DF34F}"/>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2DF95B72-6715-7CE1-4F3E-2B09BF882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9E630C0-4C3F-83BC-E89F-80CCACF1E091}"/>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32792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U2: </a:t>
            </a:r>
            <a:r>
              <a:rPr lang="es-ES" sz="2000" dirty="0"/>
              <a:t>Transferencia a la práctica: evolución de los enfoques de orientación laboral</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Resumen: Chatbots en la orientación laboral</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71647" y="78501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sz="2200" dirty="0"/>
              <a:t>Los </a:t>
            </a:r>
            <a:r>
              <a:rPr lang="es-ES" sz="2200" dirty="0" err="1"/>
              <a:t>chatbots</a:t>
            </a:r>
            <a:r>
              <a:rPr lang="es-ES" sz="2200" dirty="0"/>
              <a:t> pueden proporcionar información inmediata y personalizada a las personas usuarias, las 24 horas del día, y también se puede acceder a ellos de forma fácil y cómoda, lo que los convierte en una herramienta útil para las personas que pueden enfrentarse a barreras a la hora de acceder a otras formas de asesoramiento y orientación profesional, por ejemplo, las personas con discapacidad. </a:t>
            </a:r>
          </a:p>
          <a:p>
            <a:pPr marL="342900" indent="-342900" algn="l">
              <a:buFont typeface="Wingdings" panose="05000000000000000000" pitchFamily="2" charset="2"/>
              <a:buChar char="§"/>
            </a:pPr>
            <a:r>
              <a:rPr lang="es-ES" sz="2200" dirty="0"/>
              <a:t>Los </a:t>
            </a:r>
            <a:r>
              <a:rPr lang="es-ES" sz="2200" dirty="0" err="1"/>
              <a:t>chatbots</a:t>
            </a:r>
            <a:r>
              <a:rPr lang="es-ES" sz="2200" dirty="0"/>
              <a:t> y la utilización de soluciones digitales pueden mejorar las competencias digitales clave, como se indica en el Marco </a:t>
            </a:r>
            <a:r>
              <a:rPr lang="es-ES" sz="2200" dirty="0" err="1"/>
              <a:t>DigiComp</a:t>
            </a:r>
            <a:r>
              <a:rPr lang="en-US" sz="2200" dirty="0"/>
              <a:t>. </a:t>
            </a:r>
          </a:p>
          <a:p>
            <a:pPr marL="342900" indent="-342900" algn="l">
              <a:buFont typeface="Wingdings" panose="05000000000000000000" pitchFamily="2" charset="2"/>
              <a:buChar char="§"/>
            </a:pPr>
            <a:r>
              <a:rPr lang="es-ES" sz="2200" dirty="0"/>
              <a:t>A la hora de introducir los </a:t>
            </a:r>
            <a:r>
              <a:rPr lang="es-ES" sz="2200" dirty="0" err="1"/>
              <a:t>chatbots</a:t>
            </a:r>
            <a:r>
              <a:rPr lang="es-ES" sz="2200" dirty="0"/>
              <a:t> entre las personas usuarias de los servicios, los/as profesionales deben considerar la posibilidad de llevar a cabo una </a:t>
            </a:r>
            <a:r>
              <a:rPr lang="es-ES" sz="2200" b="1" dirty="0"/>
              <a:t>evaluación de sus necesidades </a:t>
            </a:r>
            <a:r>
              <a:rPr lang="es-ES" sz="2200" dirty="0"/>
              <a:t>e </a:t>
            </a:r>
            <a:r>
              <a:rPr lang="es-ES" sz="2200" b="1" dirty="0"/>
              <a:t>indicar los recursos y servicios adicionales </a:t>
            </a:r>
            <a:r>
              <a:rPr lang="es-ES" sz="2200" dirty="0"/>
              <a:t>que podrían satisfacerlas mejor, </a:t>
            </a:r>
            <a:r>
              <a:rPr lang="es-ES" sz="2200" b="1" dirty="0"/>
              <a:t>estar disponibles para intervenciones breves </a:t>
            </a:r>
            <a:r>
              <a:rPr lang="es-ES" sz="2200" dirty="0"/>
              <a:t>que les </a:t>
            </a:r>
            <a:r>
              <a:rPr lang="es-ES" sz="2200" b="1" dirty="0"/>
              <a:t>ayuden a revisar lo que han aprendido </a:t>
            </a:r>
            <a:r>
              <a:rPr lang="es-ES" sz="2200" dirty="0"/>
              <a:t>de estos recursos y servicios y </a:t>
            </a:r>
            <a:r>
              <a:rPr lang="es-ES" sz="2200" b="1" dirty="0"/>
              <a:t>estar disponibles para entrevistas más largas </a:t>
            </a:r>
            <a:r>
              <a:rPr lang="es-ES" sz="2200" dirty="0"/>
              <a:t>para quienes las necesiten.</a:t>
            </a:r>
            <a:endParaRPr lang="de-AT" sz="2200" dirty="0"/>
          </a:p>
          <a:p>
            <a:pPr algn="l"/>
            <a:endParaRPr lang="de-AT" dirty="0"/>
          </a:p>
        </p:txBody>
      </p:sp>
      <p:pic>
        <p:nvPicPr>
          <p:cNvPr id="7" name="Picture 6">
            <a:extLst>
              <a:ext uri="{FF2B5EF4-FFF2-40B4-BE49-F238E27FC236}">
                <a16:creationId xmlns:a16="http://schemas.microsoft.com/office/drawing/2014/main" id="{E6821139-922E-2D96-C8E3-47312ACE1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085" y="3298927"/>
            <a:ext cx="2198549" cy="12317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FCAC53A1-711F-0E58-8648-3B322F4F210A}"/>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80310569-DD52-978D-D8B0-A904629A2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E426482-6B9A-3C82-5D05-4C1274A37EAC}"/>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9868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61323" y="97610"/>
            <a:ext cx="8924337" cy="613068"/>
          </a:xfrm>
        </p:spPr>
        <p:txBody>
          <a:bodyPr>
            <a:noAutofit/>
          </a:bodyPr>
          <a:lstStyle/>
          <a:p>
            <a:pPr algn="l"/>
            <a:r>
              <a:rPr lang="de-AT" sz="2000" b="1" dirty="0"/>
              <a:t>U2: </a:t>
            </a:r>
            <a:r>
              <a:rPr lang="es-ES" sz="2000" dirty="0"/>
              <a:t>Transferencia a la práctica: evolución de los enfoques de orientación laboral</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886566"/>
            <a:ext cx="9125454" cy="874360"/>
          </a:xfrm>
        </p:spPr>
        <p:txBody>
          <a:bodyPr>
            <a:normAutofit/>
          </a:bodyPr>
          <a:lstStyle/>
          <a:p>
            <a:pPr algn="l"/>
            <a:r>
              <a:rPr lang="es-ES" b="1" dirty="0"/>
              <a:t>Déficit de cualificaciones para los futuros empleos verdes (M1), ¿cómo pueden abordarlo los planteamientos de la orientación?</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61321" y="1865902"/>
            <a:ext cx="765402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Aumentar la concienciación de las personas usuarias sobre los empleos verdes.</a:t>
            </a:r>
          </a:p>
          <a:p>
            <a:pPr marL="342900" indent="-342900" algn="l">
              <a:buFont typeface="Wingdings" panose="05000000000000000000" pitchFamily="2" charset="2"/>
              <a:buChar char="§"/>
            </a:pPr>
            <a:r>
              <a:rPr lang="es-ES" dirty="0"/>
              <a:t>Hacer hincapié en el potencial de los empleos verdes.</a:t>
            </a:r>
          </a:p>
          <a:p>
            <a:pPr marL="342900" indent="-342900" algn="l">
              <a:buFont typeface="Wingdings" panose="05000000000000000000" pitchFamily="2" charset="2"/>
              <a:buChar char="§"/>
            </a:pPr>
            <a:r>
              <a:rPr lang="es-ES" dirty="0"/>
              <a:t>Un énfasis cada vez mayor en la construcción de la economía verde ofrece excelentes oportunidades de empleo para las personas jóvenes que buscan su primer empleo y puede apoyar el acceso a la educación superior y la formación en competencias verdes.</a:t>
            </a:r>
          </a:p>
          <a:p>
            <a:pPr marL="342900" indent="-342900" algn="l">
              <a:buFont typeface="Wingdings" panose="05000000000000000000" pitchFamily="2" charset="2"/>
              <a:buChar char="§"/>
            </a:pPr>
            <a:r>
              <a:rPr lang="es-ES" dirty="0"/>
              <a:t>Familiarizarse con las iniciativas europeas para hacer frente al déficit de cualificaciones para los empleos verdes, por ejemplo, el Pacto de Empleos Verdes para los Jóvenes, la iniciativa de cualificaciones del Pacto Verde Europeo (M1 U2).</a:t>
            </a:r>
            <a:endParaRPr lang="en-US" dirty="0"/>
          </a:p>
          <a:p>
            <a:pPr marL="342900" indent="-342900" algn="l">
              <a:buFont typeface="Wingdings" panose="05000000000000000000" pitchFamily="2" charset="2"/>
              <a:buChar char="§"/>
            </a:pPr>
            <a:endParaRPr lang="de-AT" dirty="0"/>
          </a:p>
          <a:p>
            <a:pPr algn="l"/>
            <a:endParaRPr lang="de-AT" dirty="0"/>
          </a:p>
        </p:txBody>
      </p:sp>
      <p:pic>
        <p:nvPicPr>
          <p:cNvPr id="5122" name="Picture 2" descr="Internet learning flat vector illustrations set Internet learning flat vector illustrations set. Online courses, self education. Female cartoon character using ereading app, digital library archive. Business analysis, data analytics distant classes E-Learning stock vector">
            <a:extLst>
              <a:ext uri="{FF2B5EF4-FFF2-40B4-BE49-F238E27FC236}">
                <a16:creationId xmlns:a16="http://schemas.microsoft.com/office/drawing/2014/main" id="{19479A8F-A7BA-82F9-8386-91C8034CA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138" y="2509038"/>
            <a:ext cx="2652051" cy="26520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FFA3D7AD-7903-E058-72F9-87011E24D877}"/>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8431FBCC-CD72-F06A-C646-2AB7AA5FE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F256A72-84A5-492A-D969-93C927F3E27C}"/>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0147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a:bodyPr>
          <a:lstStyle/>
          <a:p>
            <a:pPr algn="l"/>
            <a:r>
              <a:rPr lang="es-ES" dirty="0"/>
              <a:t>El módulo 5 consta de 6 unidades didácticas con este contenido:</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Unidad didáctica 1 - Acuerdo de aprendizaje y por qué es importante</a:t>
            </a:r>
            <a:endParaRPr lang="de-AT" dirty="0"/>
          </a:p>
          <a:p>
            <a:pPr marL="342900" indent="-342900" algn="l">
              <a:buFont typeface="Wingdings" panose="05000000000000000000" pitchFamily="2" charset="2"/>
              <a:buChar char="§"/>
            </a:pPr>
            <a:r>
              <a:rPr lang="de-AT" dirty="0"/>
              <a:t>¿Qué es el acuerdo de aprendizaje?</a:t>
            </a:r>
          </a:p>
          <a:p>
            <a:pPr marL="342900" indent="-342900" algn="l">
              <a:buFont typeface="Wingdings" panose="05000000000000000000" pitchFamily="2" charset="2"/>
              <a:buChar char="§"/>
            </a:pPr>
            <a:r>
              <a:rPr lang="de-AT" dirty="0"/>
              <a:t>Introducción al proceso de formación, incluyendo el diario de reflexión de la formación </a:t>
            </a:r>
          </a:p>
          <a:p>
            <a:pPr algn="l"/>
            <a:endParaRPr lang="de-AT" dirty="0"/>
          </a:p>
          <a:p>
            <a:pPr algn="l"/>
            <a:r>
              <a:rPr lang="de-AT" dirty="0"/>
              <a:t>Unidad didáctica 2: </a:t>
            </a:r>
            <a:r>
              <a:rPr lang="es-ES" dirty="0"/>
              <a:t>Transferencia a la práctica: evolución de los enfoques de orientación laboral</a:t>
            </a:r>
            <a:endParaRPr lang="de-AT" dirty="0"/>
          </a:p>
          <a:p>
            <a:pPr marL="342900" indent="-342900" algn="l">
              <a:buFont typeface="Wingdings" panose="05000000000000000000" pitchFamily="2" charset="2"/>
              <a:buChar char="§"/>
            </a:pPr>
            <a:r>
              <a:rPr lang="de-AT" dirty="0"/>
              <a:t>Contexto </a:t>
            </a:r>
          </a:p>
          <a:p>
            <a:pPr marL="342900" indent="-342900" algn="l">
              <a:buFont typeface="Wingdings" panose="05000000000000000000" pitchFamily="2" charset="2"/>
              <a:buChar char="§"/>
            </a:pPr>
            <a:r>
              <a:rPr lang="en-US" dirty="0" err="1"/>
              <a:t>CareerBot</a:t>
            </a:r>
            <a:r>
              <a:rPr lang="en-US" dirty="0"/>
              <a:t> </a:t>
            </a:r>
            <a:r>
              <a:rPr lang="en-US" dirty="0" err="1"/>
              <a:t>en</a:t>
            </a:r>
            <a:r>
              <a:rPr lang="en-US" dirty="0"/>
              <a:t> un </a:t>
            </a:r>
            <a:r>
              <a:rPr lang="en-US" dirty="0" err="1"/>
              <a:t>contexto</a:t>
            </a:r>
            <a:r>
              <a:rPr lang="en-US" dirty="0"/>
              <a:t> local</a:t>
            </a:r>
            <a:endParaRPr lang="de-AT" dirty="0"/>
          </a:p>
          <a:p>
            <a:pPr marL="342900" indent="-342900" algn="l">
              <a:buFont typeface="Wingdings" panose="05000000000000000000" pitchFamily="2" charset="2"/>
              <a:buChar char="§"/>
            </a:pPr>
            <a:endParaRPr lang="de-AT" dirty="0"/>
          </a:p>
          <a:p>
            <a:pPr algn="l"/>
            <a:r>
              <a:rPr lang="de-AT" dirty="0"/>
              <a:t>Unidad didáctica 3: </a:t>
            </a:r>
            <a:r>
              <a:rPr lang="es-ES" dirty="0"/>
              <a:t>Transferencia a la práctica: antes de una sesión de orientación - experiencia de prueba con usuarios/as</a:t>
            </a:r>
            <a:endParaRPr lang="en-US"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184786"/>
            <a:ext cx="11211507" cy="600164"/>
            <a:chOff x="797939" y="6184786"/>
            <a:chExt cx="11211507" cy="600164"/>
          </a:xfrm>
        </p:grpSpPr>
        <p:pic>
          <p:nvPicPr>
            <p:cNvPr id="5" name="Grafik 1">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CONTENIDO DEL MÓDULO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M5-U2: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facilita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M5-U2-01 – PPT y </a:t>
            </a:r>
            <a:r>
              <a:rPr lang="en-IE" dirty="0" err="1"/>
              <a:t>documento</a:t>
            </a:r>
            <a:r>
              <a:rPr lang="en-IE" dirty="0"/>
              <a:t> Word M5</a:t>
            </a:r>
          </a:p>
          <a:p>
            <a:pPr marL="342900" indent="-342900" algn="l">
              <a:buFont typeface="Wingdings" panose="05000000000000000000" pitchFamily="2" charset="2"/>
              <a:buChar char="§"/>
            </a:pPr>
            <a:r>
              <a:rPr lang="en-IE" dirty="0"/>
              <a:t>M5-U2-02 – </a:t>
            </a:r>
            <a:r>
              <a:rPr lang="en-IE" dirty="0" err="1"/>
              <a:t>Materiales</a:t>
            </a:r>
            <a:r>
              <a:rPr lang="en-IE" dirty="0"/>
              <a:t> de </a:t>
            </a:r>
            <a:r>
              <a:rPr lang="en-IE" dirty="0" err="1"/>
              <a:t>los</a:t>
            </a:r>
            <a:r>
              <a:rPr lang="en-IE" dirty="0"/>
              <a:t> </a:t>
            </a:r>
            <a:r>
              <a:rPr lang="en-IE" dirty="0" err="1"/>
              <a:t>módulos</a:t>
            </a:r>
            <a:r>
              <a:rPr lang="en-IE" dirty="0"/>
              <a:t> 1, 2 y 3</a:t>
            </a:r>
          </a:p>
          <a:p>
            <a:pPr marL="342900" indent="-342900" algn="l">
              <a:buFont typeface="Wingdings" panose="05000000000000000000" pitchFamily="2" charset="2"/>
              <a:buChar char="§"/>
            </a:pPr>
            <a:r>
              <a:rPr lang="en-IE" dirty="0"/>
              <a:t>M5-U2-03 –M5-U2-04 – Material de </a:t>
            </a:r>
            <a:r>
              <a:rPr lang="en-IE" dirty="0" err="1"/>
              <a:t>CareerBot</a:t>
            </a:r>
            <a:r>
              <a:rPr lang="en-IE" dirty="0"/>
              <a:t> </a:t>
            </a:r>
            <a:r>
              <a:rPr lang="en-IE" dirty="0" err="1"/>
              <a:t>en</a:t>
            </a:r>
            <a:r>
              <a:rPr lang="en-IE" dirty="0"/>
              <a:t> YouTube</a:t>
            </a:r>
          </a:p>
          <a:p>
            <a:pPr algn="l"/>
            <a:endParaRPr lang="en-IE" dirty="0"/>
          </a:p>
          <a:p>
            <a:pPr algn="l"/>
            <a:endParaRPr lang="en-IE" dirty="0"/>
          </a:p>
        </p:txBody>
      </p:sp>
      <p:grpSp>
        <p:nvGrpSpPr>
          <p:cNvPr id="7" name="Gruppieren 3">
            <a:extLst>
              <a:ext uri="{FF2B5EF4-FFF2-40B4-BE49-F238E27FC236}">
                <a16:creationId xmlns:a16="http://schemas.microsoft.com/office/drawing/2014/main" id="{84642A0A-0392-6756-D061-3788F7D93827}"/>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8B4E78E5-C519-7DC7-F2E1-8B4D7F8C4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01DF814-BE9F-BDCF-84BD-D66E9A417475}"/>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9267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3</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57274" y="1291058"/>
            <a:ext cx="8723809" cy="2539215"/>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err="1">
                <a:latin typeface="+mj-lt"/>
              </a:rPr>
              <a:t>Exploremos</a:t>
            </a:r>
            <a:r>
              <a:rPr lang="en-IE" sz="5400" b="1" dirty="0">
                <a:latin typeface="+mj-lt"/>
              </a:rPr>
              <a:t> la Unidad 3:</a:t>
            </a:r>
          </a:p>
          <a:p>
            <a:r>
              <a:rPr lang="es-ES" sz="5400" dirty="0">
                <a:latin typeface="+mj-lt"/>
              </a:rPr>
              <a:t>Transferencia a la práctica: antes de una sesión de orientación - experiencia de prueba con usuarios/as</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412848" y="3938114"/>
            <a:ext cx="8734929" cy="1567269"/>
          </a:xfrm>
        </p:spPr>
        <p:txBody>
          <a:bodyPr>
            <a:normAutofit fontScale="92500" lnSpcReduction="10000"/>
          </a:bodyPr>
          <a:lstStyle/>
          <a:p>
            <a:endParaRPr lang="en-IE" sz="2800" dirty="0"/>
          </a:p>
          <a:p>
            <a:r>
              <a:rPr lang="es-ES" sz="2800" dirty="0"/>
              <a:t>para obtener más información sobre la aplicación práctica de </a:t>
            </a:r>
            <a:r>
              <a:rPr lang="es-ES" sz="2800" dirty="0" err="1"/>
              <a:t>CareerBot</a:t>
            </a:r>
            <a:r>
              <a:rPr lang="es-ES" sz="2800" dirty="0"/>
              <a:t> en un entorno de orientación laboral a través de una experiencia de prueba con usuarios/as.</a:t>
            </a:r>
            <a:endParaRPr lang="en-IE" sz="2800" dirty="0"/>
          </a:p>
        </p:txBody>
      </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0043AE67-7284-CF8C-4897-BB30D12A2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1884">
            <a:off x="10097178" y="2362956"/>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grpSp>
        <p:nvGrpSpPr>
          <p:cNvPr id="8" name="Gruppieren 3">
            <a:extLst>
              <a:ext uri="{FF2B5EF4-FFF2-40B4-BE49-F238E27FC236}">
                <a16:creationId xmlns:a16="http://schemas.microsoft.com/office/drawing/2014/main" id="{F265688E-523E-8448-4F47-B2FE8BCACB63}"/>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7213654C-A006-DC19-64DA-0C300C269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49FAF608-2D37-C142-2A3E-C1F63CCCA6EB}"/>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1322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U3: 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b="1" dirty="0"/>
              <a:t>Al completar esta unidad aprenderá</a:t>
            </a:r>
            <a:r>
              <a:rPr lang="de-AT" sz="2800" b="1" dirty="0"/>
              <a: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50640" y="2297379"/>
            <a:ext cx="8031736" cy="2754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Cómo aplicar la metodología </a:t>
            </a:r>
            <a:r>
              <a:rPr lang="es-ES" dirty="0" err="1"/>
              <a:t>CareerBot</a:t>
            </a:r>
            <a:r>
              <a:rPr lang="es-ES" dirty="0"/>
              <a:t> durante una sesión de orientación laboral.</a:t>
            </a:r>
          </a:p>
          <a:p>
            <a:pPr marL="342900" indent="-342900" algn="l">
              <a:buFont typeface="Wingdings" panose="05000000000000000000" pitchFamily="2" charset="2"/>
              <a:buChar char="§"/>
            </a:pPr>
            <a:r>
              <a:rPr lang="es-ES" dirty="0"/>
              <a:t>Cómo realizar el ejercicio de prueba con una persona usuaria.</a:t>
            </a:r>
          </a:p>
          <a:p>
            <a:pPr marL="342900" indent="-342900" algn="l">
              <a:buFont typeface="Wingdings" panose="05000000000000000000" pitchFamily="2" charset="2"/>
              <a:buChar char="§"/>
            </a:pPr>
            <a:r>
              <a:rPr lang="es-ES" dirty="0"/>
              <a:t>Cómo sacar provecho del ejercicio de reflexión del alumnado.</a:t>
            </a:r>
            <a:endParaRPr lang="en-IE" dirty="0"/>
          </a:p>
          <a:p>
            <a:pPr algn="l"/>
            <a:endParaRPr lang="en-IE" dirty="0"/>
          </a:p>
        </p:txBody>
      </p:sp>
      <p:pic>
        <p:nvPicPr>
          <p:cNvPr id="8" name="Picture 2" descr="MAN SITTING IN AN OFFICE">
            <a:extLst>
              <a:ext uri="{FF2B5EF4-FFF2-40B4-BE49-F238E27FC236}">
                <a16:creationId xmlns:a16="http://schemas.microsoft.com/office/drawing/2014/main" id="{F00EC888-71BF-AC55-1B5A-1ABFD00C7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38" y="2639747"/>
            <a:ext cx="1730283" cy="1730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D7F4721B-D30B-B5E3-DF8A-2034C7C23CD1}"/>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2076BD1E-2BE3-52FC-51DD-565416804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CF859E6-FFFF-F4D4-7F88-1CEAEC97F5D3}"/>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4382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U3: </a:t>
            </a:r>
            <a:r>
              <a:rPr lang="es-ES" sz="2000" dirty="0"/>
              <a:t>Transferencia a la práctica: antes de una sesión de orientación - experiencia de prueba con usuarios/as</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Experiencia de prueba con usuarios/as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marL="342900" indent="-342900" algn="l">
              <a:buFont typeface="Wingdings" panose="05000000000000000000" pitchFamily="2" charset="2"/>
              <a:buChar char="§"/>
            </a:pPr>
            <a:endParaRPr lang="de-AT" dirty="0"/>
          </a:p>
        </p:txBody>
      </p:sp>
      <p:sp>
        <p:nvSpPr>
          <p:cNvPr id="8" name="TextBox 7">
            <a:extLst>
              <a:ext uri="{FF2B5EF4-FFF2-40B4-BE49-F238E27FC236}">
                <a16:creationId xmlns:a16="http://schemas.microsoft.com/office/drawing/2014/main" id="{80268BAF-69D1-0F60-E2C8-689F6C09B6E5}"/>
              </a:ext>
            </a:extLst>
          </p:cNvPr>
          <p:cNvSpPr txBox="1"/>
          <p:nvPr/>
        </p:nvSpPr>
        <p:spPr>
          <a:xfrm>
            <a:off x="369737" y="1792014"/>
            <a:ext cx="7534779" cy="3867469"/>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s-ES" sz="2000" dirty="0">
                <a:latin typeface="Calibri" panose="020F0502020204030204" pitchFamily="34" charset="0"/>
                <a:ea typeface="Calibri" panose="020F0502020204030204" pitchFamily="34" charset="0"/>
                <a:cs typeface="Calibri" panose="020F0502020204030204" pitchFamily="34" charset="0"/>
              </a:rPr>
              <a:t>Cada</a:t>
            </a:r>
            <a:r>
              <a:rPr lang="es-ES" sz="2000" dirty="0">
                <a:effectLst/>
                <a:latin typeface="Calibri" panose="020F0502020204030204" pitchFamily="34" charset="0"/>
                <a:ea typeface="Calibri" panose="020F0502020204030204" pitchFamily="34" charset="0"/>
                <a:cs typeface="Calibri" panose="020F0502020204030204" pitchFamily="34" charset="0"/>
              </a:rPr>
              <a:t> profesional que participa en la formación de </a:t>
            </a:r>
            <a:r>
              <a:rPr lang="es-ES" sz="2000" dirty="0" err="1">
                <a:effectLst/>
                <a:latin typeface="Calibri" panose="020F0502020204030204" pitchFamily="34" charset="0"/>
                <a:ea typeface="Calibri" panose="020F0502020204030204" pitchFamily="34" charset="0"/>
                <a:cs typeface="Calibri" panose="020F0502020204030204" pitchFamily="34" charset="0"/>
              </a:rPr>
              <a:t>CareerBot</a:t>
            </a:r>
            <a:r>
              <a:rPr lang="es-ES" sz="2000" dirty="0">
                <a:effectLst/>
                <a:latin typeface="Calibri" panose="020F0502020204030204" pitchFamily="34" charset="0"/>
                <a:ea typeface="Calibri" panose="020F0502020204030204" pitchFamily="34" charset="0"/>
                <a:cs typeface="Calibri" panose="020F0502020204030204" pitchFamily="34" charset="0"/>
              </a:rPr>
              <a:t> debe realizar </a:t>
            </a:r>
            <a:r>
              <a:rPr lang="es-ES" sz="2000" b="1" dirty="0">
                <a:effectLst/>
                <a:latin typeface="Calibri" panose="020F0502020204030204" pitchFamily="34" charset="0"/>
                <a:ea typeface="Calibri" panose="020F0502020204030204" pitchFamily="34" charset="0"/>
                <a:cs typeface="Calibri" panose="020F0502020204030204" pitchFamily="34" charset="0"/>
              </a:rPr>
              <a:t>al menos una experiencia de prueba con un/a usuario/a</a:t>
            </a:r>
            <a:r>
              <a:rPr lang="es-ES" sz="2000" dirty="0">
                <a:effectLst/>
                <a:latin typeface="Calibri" panose="020F0502020204030204" pitchFamily="34" charset="0"/>
                <a:ea typeface="Calibri" panose="020F0502020204030204" pitchFamily="34" charset="0"/>
                <a:cs typeface="Calibri" panose="020F0502020204030204" pitchFamily="34" charset="0"/>
              </a:rPr>
              <a:t> para documentar el proceso de implementación en la práctica.</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Font typeface="Arial" panose="020B0604020202020204" pitchFamily="34" charset="0"/>
              <a:buChar char="•"/>
            </a:pPr>
            <a:r>
              <a:rPr lang="es-ES" sz="2000" dirty="0">
                <a:effectLst/>
                <a:latin typeface="Calibri" panose="020F0502020204030204" pitchFamily="34" charset="0"/>
                <a:ea typeface="Calibri" panose="020F0502020204030204" pitchFamily="34" charset="0"/>
                <a:cs typeface="Calibri" panose="020F0502020204030204" pitchFamily="34" charset="0"/>
              </a:rPr>
              <a:t>Esta pieza se utilizará como parte de la evaluación final y la charla de expertos/as descritas en la unidad didáctica 6 de este módulo al final de la formación de personal formador, que forma parte del proceso de certificación.</a:t>
            </a:r>
          </a:p>
          <a:p>
            <a:pPr marL="285750" indent="-285750" algn="just">
              <a:lnSpc>
                <a:spcPct val="115000"/>
              </a:lnSpc>
              <a:spcAft>
                <a:spcPts val="1000"/>
              </a:spcAft>
              <a:buFont typeface="Arial" panose="020B0604020202020204" pitchFamily="34" charset="0"/>
              <a:buChar char="•"/>
            </a:pPr>
            <a:r>
              <a:rPr lang="es-ES" sz="2000" dirty="0">
                <a:effectLst/>
                <a:latin typeface="Calibri" panose="020F0502020204030204" pitchFamily="34" charset="0"/>
                <a:ea typeface="Calibri" panose="020F0502020204030204" pitchFamily="34" charset="0"/>
                <a:cs typeface="Calibri" panose="020F0502020204030204" pitchFamily="34" charset="0"/>
              </a:rPr>
              <a:t>Esta unidad de aprendizaje resume los aprendizajes clave de la formación sobre los aspectos a tener en cuenta al presentar el </a:t>
            </a:r>
            <a:r>
              <a:rPr lang="es-ES" sz="2000" dirty="0" err="1">
                <a:effectLst/>
                <a:latin typeface="Calibri" panose="020F0502020204030204" pitchFamily="34" charset="0"/>
                <a:ea typeface="Calibri" panose="020F0502020204030204" pitchFamily="34" charset="0"/>
                <a:cs typeface="Calibri" panose="020F0502020204030204" pitchFamily="34" charset="0"/>
              </a:rPr>
              <a:t>bot</a:t>
            </a:r>
            <a:r>
              <a:rPr lang="es-ES" sz="2000" dirty="0">
                <a:effectLst/>
                <a:latin typeface="Calibri" panose="020F0502020204030204" pitchFamily="34" charset="0"/>
                <a:ea typeface="Calibri" panose="020F0502020204030204" pitchFamily="34" charset="0"/>
                <a:cs typeface="Calibri" panose="020F0502020204030204" pitchFamily="34" charset="0"/>
              </a:rPr>
              <a:t> a los/as usuarios/as antes de una sesión de asesoramiento.</a:t>
            </a:r>
            <a:endParaRPr lang="en-IE"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22EBCD24-776E-D586-CA0C-2BFFBDA5D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9490">
            <a:off x="7890677" y="3707082"/>
            <a:ext cx="4114800" cy="164752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D496CBAB-949B-F1B8-6D5E-9DF0E724F21D}"/>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0332FB1D-2C40-BF7B-913B-DEDE9DBFE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43DA467C-772C-E5B6-3ADB-0EAA7D70A1AA}"/>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5306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U3: </a:t>
            </a:r>
            <a:r>
              <a:rPr lang="es-ES" sz="2000" dirty="0"/>
              <a:t>Transferencia a la práctica: antes de una sesión de orientación - experiencia de prueba con usuarios/as</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b="1" dirty="0"/>
              <a:t>¿Cómo saber si </a:t>
            </a:r>
            <a:r>
              <a:rPr lang="es-ES" b="1" dirty="0" err="1"/>
              <a:t>CareerBot</a:t>
            </a:r>
            <a:r>
              <a:rPr lang="es-ES" b="1" dirty="0"/>
              <a:t> es adecuado para un/a usuario/a?</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60179"/>
            <a:ext cx="8924339" cy="45471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No todas las personas usuarias pueden beneficiarse del uso de IA/</a:t>
            </a:r>
            <a:r>
              <a:rPr lang="es-ES" dirty="0" err="1"/>
              <a:t>CareerBot</a:t>
            </a:r>
            <a:r>
              <a:rPr lang="es-ES" dirty="0"/>
              <a:t>. He aquí algunos puntos a tener en cuenta de antemano</a:t>
            </a:r>
            <a:r>
              <a:rPr lang="de-AT" dirty="0"/>
              <a:t>:</a:t>
            </a:r>
          </a:p>
          <a:p>
            <a:pPr marL="342900" indent="-342900" algn="l">
              <a:buFont typeface="Wingdings" panose="05000000000000000000" pitchFamily="2" charset="2"/>
              <a:buChar char="§"/>
            </a:pPr>
            <a:r>
              <a:rPr lang="es-ES" dirty="0"/>
              <a:t>Idoneidad: necesidades específicas de la persona usuaria</a:t>
            </a:r>
          </a:p>
          <a:p>
            <a:pPr marL="342900" indent="-342900" algn="l">
              <a:buFont typeface="Wingdings" panose="05000000000000000000" pitchFamily="2" charset="2"/>
              <a:buChar char="§"/>
            </a:pPr>
            <a:r>
              <a:rPr lang="es-ES" dirty="0"/>
              <a:t>Formato: ¿a distancia o cara a cara?</a:t>
            </a:r>
          </a:p>
          <a:p>
            <a:pPr marL="342900" indent="-342900" algn="l">
              <a:buFont typeface="Wingdings" panose="05000000000000000000" pitchFamily="2" charset="2"/>
              <a:buChar char="§"/>
            </a:pPr>
            <a:r>
              <a:rPr lang="es-ES" dirty="0"/>
              <a:t>Consideraciones sobre el tiempo</a:t>
            </a:r>
          </a:p>
          <a:p>
            <a:pPr marL="342900" indent="-342900" algn="l">
              <a:buFont typeface="Wingdings" panose="05000000000000000000" pitchFamily="2" charset="2"/>
              <a:buChar char="§"/>
            </a:pPr>
            <a:r>
              <a:rPr lang="es-ES" dirty="0" err="1"/>
              <a:t>Feedback</a:t>
            </a:r>
            <a:r>
              <a:rPr lang="es-ES" dirty="0"/>
              <a:t> - opinión y postura de la persona usuaria; cómo monitorizar su respuesta al </a:t>
            </a:r>
            <a:r>
              <a:rPr lang="es-ES" dirty="0" err="1"/>
              <a:t>bot</a:t>
            </a:r>
            <a:endParaRPr lang="es-ES" dirty="0"/>
          </a:p>
          <a:p>
            <a:pPr marL="342900" indent="-342900" algn="l">
              <a:buFont typeface="Wingdings" panose="05000000000000000000" pitchFamily="2" charset="2"/>
              <a:buChar char="§"/>
            </a:pPr>
            <a:r>
              <a:rPr lang="es-ES" dirty="0"/>
              <a:t>Reflexión y debate: ¿qué recursos del </a:t>
            </a:r>
            <a:r>
              <a:rPr lang="es-ES" dirty="0" err="1"/>
              <a:t>bot</a:t>
            </a:r>
            <a:r>
              <a:rPr lang="es-ES" dirty="0"/>
              <a:t> pueden ser beneficiosos?</a:t>
            </a:r>
          </a:p>
          <a:p>
            <a:pPr marL="342900" indent="-342900" algn="l">
              <a:buFont typeface="Wingdings" panose="05000000000000000000" pitchFamily="2" charset="2"/>
              <a:buChar char="§"/>
            </a:pPr>
            <a:r>
              <a:rPr lang="es-ES" dirty="0"/>
              <a:t>Monitorización y seguimiento - de qué manera puede el </a:t>
            </a:r>
            <a:r>
              <a:rPr lang="es-ES" dirty="0" err="1"/>
              <a:t>bot</a:t>
            </a:r>
            <a:r>
              <a:rPr lang="es-ES" dirty="0"/>
              <a:t> apoyar otros requisitos de asesoramiento, como informes de bienestar, resúmenes de sesiones de asesoramiento, pruebas de investigación, evaluación de la calidad del compromiso de la persona usuaria o del servicio prestado</a:t>
            </a:r>
            <a:endParaRPr lang="de-AT" dirty="0"/>
          </a:p>
        </p:txBody>
      </p:sp>
      <p:pic>
        <p:nvPicPr>
          <p:cNvPr id="7" name="Picture 2">
            <a:extLst>
              <a:ext uri="{FF2B5EF4-FFF2-40B4-BE49-F238E27FC236}">
                <a16:creationId xmlns:a16="http://schemas.microsoft.com/office/drawing/2014/main" id="{F52289BE-C8BC-B980-1565-DFDE9DC53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761" y="266606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5B12F10E-2585-EE16-F9EF-6B6A9AE187E4}"/>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00A5E1AC-1E23-74AB-F90F-0A9A0B22B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8FD42EE-3193-EF02-6164-B1DC2748D664}"/>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260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U3: </a:t>
            </a:r>
            <a:r>
              <a:rPr lang="es-ES" sz="2000" dirty="0"/>
              <a:t>Transferencia a la práctica: antes de una sesión de orientación - experiencia de prueba con usuarios/as</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b="1" dirty="0" err="1"/>
              <a:t>CareerBot</a:t>
            </a:r>
            <a:r>
              <a:rPr lang="es-ES" sz="2800" b="1" dirty="0"/>
              <a:t> en un entorno local</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sp>
        <p:nvSpPr>
          <p:cNvPr id="9" name="TextBox 8">
            <a:extLst>
              <a:ext uri="{FF2B5EF4-FFF2-40B4-BE49-F238E27FC236}">
                <a16:creationId xmlns:a16="http://schemas.microsoft.com/office/drawing/2014/main" id="{6E0C100A-B8D5-11FE-5A69-EE1A45F151D5}"/>
              </a:ext>
            </a:extLst>
          </p:cNvPr>
          <p:cNvSpPr txBox="1"/>
          <p:nvPr/>
        </p:nvSpPr>
        <p:spPr>
          <a:xfrm>
            <a:off x="782340" y="1524346"/>
            <a:ext cx="9638010" cy="4801314"/>
          </a:xfrm>
          <a:prstGeom prst="rect">
            <a:avLst/>
          </a:prstGeom>
          <a:noFill/>
        </p:spPr>
        <p:txBody>
          <a:bodyPr wrap="square" rtlCol="0">
            <a:spAutoFit/>
          </a:bodyPr>
          <a:lstStyle/>
          <a:p>
            <a:r>
              <a:rPr lang="es-ES" dirty="0"/>
              <a:t>Para proporcionar una introducción completa del </a:t>
            </a:r>
            <a:r>
              <a:rPr lang="es-ES" dirty="0" err="1"/>
              <a:t>bot</a:t>
            </a:r>
            <a:r>
              <a:rPr lang="es-ES" dirty="0"/>
              <a:t> a la persona usuaria, los/as profesionales también deben familiarizarse con cada aspecto del </a:t>
            </a:r>
            <a:r>
              <a:rPr lang="es-ES" dirty="0" err="1"/>
              <a:t>bot</a:t>
            </a:r>
            <a:r>
              <a:rPr lang="es-ES" dirty="0"/>
              <a:t> como se indica en el Módulo 3 U2 (</a:t>
            </a:r>
            <a:r>
              <a:rPr lang="es-ES" sz="1800" dirty="0" err="1">
                <a:effectLst/>
                <a:latin typeface="Calibri" panose="020F0502020204030204" pitchFamily="34" charset="0"/>
                <a:ea typeface="Calibri" panose="020F0502020204030204" pitchFamily="34" charset="0"/>
              </a:rPr>
              <a:t>Chatbots</a:t>
            </a:r>
            <a:r>
              <a:rPr lang="es-ES" sz="1800" dirty="0">
                <a:effectLst/>
                <a:latin typeface="Calibri" panose="020F0502020204030204" pitchFamily="34" charset="0"/>
                <a:ea typeface="Calibri" panose="020F0502020204030204" pitchFamily="34" charset="0"/>
              </a:rPr>
              <a:t> en orientación laboral e introducción a la herramienta </a:t>
            </a:r>
            <a:r>
              <a:rPr lang="es-ES" sz="1800" dirty="0" err="1">
                <a:effectLst/>
                <a:latin typeface="Calibri" panose="020F0502020204030204" pitchFamily="34" charset="0"/>
                <a:ea typeface="Calibri" panose="020F0502020204030204" pitchFamily="34" charset="0"/>
              </a:rPr>
              <a:t>CareerBot</a:t>
            </a:r>
            <a:r>
              <a:rPr lang="es-ES" sz="1800" dirty="0">
                <a:effectLst/>
                <a:latin typeface="Calibri" panose="020F0502020204030204" pitchFamily="34" charset="0"/>
                <a:ea typeface="Calibri" panose="020F0502020204030204" pitchFamily="34" charset="0"/>
              </a:rPr>
              <a:t>)</a:t>
            </a:r>
            <a:r>
              <a:rPr lang="es-ES" dirty="0"/>
              <a:t>, a saber, cada uno de los cinco flujos de conversación clave</a:t>
            </a:r>
            <a:r>
              <a:rPr lang="en-US" dirty="0"/>
              <a:t>: </a:t>
            </a:r>
          </a:p>
          <a:p>
            <a:endParaRPr lang="en-US" b="1" dirty="0"/>
          </a:p>
          <a:p>
            <a:pPr marL="342900" indent="-342900">
              <a:buAutoNum type="arabicPeriod"/>
            </a:pPr>
            <a:r>
              <a:rPr lang="es-ES" b="1" dirty="0"/>
              <a:t>Demanda de empleo y cualificaciones</a:t>
            </a:r>
          </a:p>
          <a:p>
            <a:pPr marL="342900" indent="-342900">
              <a:buAutoNum type="arabicPeriod"/>
            </a:pPr>
            <a:r>
              <a:rPr lang="es-ES" b="1" dirty="0"/>
              <a:t>Buscador de empleo</a:t>
            </a:r>
          </a:p>
          <a:p>
            <a:pPr marL="342900" indent="-342900">
              <a:buAutoNum type="arabicPeriod"/>
            </a:pPr>
            <a:r>
              <a:rPr lang="es-ES" b="1" dirty="0"/>
              <a:t>Información sobre empleos y competencias</a:t>
            </a:r>
          </a:p>
          <a:p>
            <a:pPr marL="342900" indent="-342900">
              <a:buAutoNum type="arabicPeriod"/>
            </a:pPr>
            <a:r>
              <a:rPr lang="es-ES" b="1" dirty="0"/>
              <a:t>Solicitud y CV</a:t>
            </a:r>
          </a:p>
          <a:p>
            <a:pPr marL="342900" indent="-342900">
              <a:buAutoNum type="arabicPeriod"/>
            </a:pPr>
            <a:r>
              <a:rPr lang="es-ES" b="1" dirty="0"/>
              <a:t>Entrevistas</a:t>
            </a:r>
            <a:endParaRPr lang="en-US" b="1" dirty="0"/>
          </a:p>
          <a:p>
            <a:pPr marL="285750" indent="-285750">
              <a:buFont typeface="Wingdings" panose="05000000000000000000" pitchFamily="2" charset="2"/>
              <a:buChar char="§"/>
            </a:pPr>
            <a:r>
              <a:rPr lang="en-GB" dirty="0">
                <a:latin typeface="Calibri" panose="020F0502020204030204" pitchFamily="34" charset="0"/>
                <a:ea typeface="Calibri" panose="020F0502020204030204" pitchFamily="34" charset="0"/>
                <a:cs typeface="Arial" panose="020B0604020202020204" pitchFamily="34" charset="0"/>
              </a:rPr>
              <a:t>Este </a:t>
            </a:r>
            <a:r>
              <a:rPr lang="en-GB" dirty="0" err="1">
                <a:latin typeface="Calibri" panose="020F0502020204030204" pitchFamily="34" charset="0"/>
                <a:ea typeface="Calibri" panose="020F0502020204030204" pitchFamily="34" charset="0"/>
                <a:cs typeface="Arial" panose="020B0604020202020204" pitchFamily="34" charset="0"/>
              </a:rPr>
              <a:t>vídeo</a:t>
            </a:r>
            <a:r>
              <a:rPr lang="en-GB" dirty="0">
                <a:latin typeface="Calibri" panose="020F0502020204030204" pitchFamily="34" charset="0"/>
                <a:ea typeface="Calibri" panose="020F0502020204030204" pitchFamily="34" charset="0"/>
                <a:cs typeface="Arial" panose="020B0604020202020204" pitchFamily="34" charset="0"/>
              </a:rPr>
              <a:t> (</a:t>
            </a:r>
            <a:r>
              <a:rPr lang="es-ES"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CareerBOT</a:t>
            </a:r>
            <a:r>
              <a:rPr lang="es-E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 Conozca el proyecto </a:t>
            </a:r>
            <a:r>
              <a:rPr lang="es-ES"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CareerBOT</a:t>
            </a:r>
            <a:r>
              <a:rPr lang="es-E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 YouTube</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es-ES" sz="1800" dirty="0">
                <a:effectLst/>
                <a:latin typeface="Calibri" panose="020F0502020204030204" pitchFamily="34" charset="0"/>
                <a:ea typeface="Calibri" panose="020F0502020204030204" pitchFamily="34" charset="0"/>
                <a:cs typeface="Arial" panose="020B0604020202020204" pitchFamily="34" charset="0"/>
              </a:rPr>
              <a:t>puede ayudar a identificar las áreas que pueden ser útiles para que </a:t>
            </a:r>
            <a:r>
              <a:rPr lang="es-ES" dirty="0">
                <a:latin typeface="Calibri" panose="020F0502020204030204" pitchFamily="34" charset="0"/>
                <a:ea typeface="Calibri" panose="020F0502020204030204" pitchFamily="34" charset="0"/>
                <a:cs typeface="Arial" panose="020B0604020202020204" pitchFamily="34" charset="0"/>
              </a:rPr>
              <a:t>la persona usuaria </a:t>
            </a:r>
            <a:r>
              <a:rPr lang="es-ES" sz="1800" dirty="0">
                <a:effectLst/>
                <a:latin typeface="Calibri" panose="020F0502020204030204" pitchFamily="34" charset="0"/>
                <a:ea typeface="Calibri" panose="020F0502020204030204" pitchFamily="34" charset="0"/>
                <a:cs typeface="Arial" panose="020B0604020202020204" pitchFamily="34" charset="0"/>
              </a:rPr>
              <a:t>comience su viaje de asesoramiento y anticipe el tipo de información que puede obtener con </a:t>
            </a:r>
            <a:r>
              <a:rPr lang="es-ES" sz="1800" dirty="0" err="1">
                <a:effectLst/>
                <a:latin typeface="Calibri" panose="020F0502020204030204" pitchFamily="34" charset="0"/>
                <a:ea typeface="Calibri" panose="020F0502020204030204" pitchFamily="34" charset="0"/>
                <a:cs typeface="Arial" panose="020B0604020202020204" pitchFamily="34" charset="0"/>
              </a:rPr>
              <a:t>CareerBot</a:t>
            </a:r>
            <a:r>
              <a:rPr lang="es-ES" sz="1800" dirty="0">
                <a:effectLst/>
                <a:latin typeface="Calibri" panose="020F0502020204030204" pitchFamily="34" charset="0"/>
                <a:ea typeface="Calibri" panose="020F0502020204030204" pitchFamily="34" charset="0"/>
                <a:cs typeface="Arial" panose="020B0604020202020204" pitchFamily="34" charset="0"/>
              </a:rPr>
              <a:t> y cómo explicársela para discutir sus opciones en términos de perspectiva profesional. Además, este vídeo de </a:t>
            </a:r>
            <a:r>
              <a:rPr lang="es-ES" sz="1800" dirty="0" err="1">
                <a:effectLst/>
                <a:latin typeface="Calibri" panose="020F0502020204030204" pitchFamily="34" charset="0"/>
                <a:ea typeface="Calibri" panose="020F0502020204030204" pitchFamily="34" charset="0"/>
                <a:cs typeface="Arial" panose="020B0604020202020204" pitchFamily="34" charset="0"/>
              </a:rPr>
              <a:t>Genially</a:t>
            </a:r>
            <a:r>
              <a:rPr lang="es-ES" sz="1800" dirty="0">
                <a:effectLst/>
                <a:latin typeface="Calibri" panose="020F0502020204030204" pitchFamily="34" charset="0"/>
                <a:ea typeface="Calibri" panose="020F0502020204030204" pitchFamily="34" charset="0"/>
                <a:cs typeface="Arial" panose="020B0604020202020204" pitchFamily="34" charset="0"/>
              </a:rPr>
              <a:t> mostrará parte de la información que se obtiene con </a:t>
            </a:r>
            <a:r>
              <a:rPr lang="en-GB" sz="1800" dirty="0">
                <a:effectLst/>
                <a:latin typeface="Calibri" panose="020F0502020204030204" pitchFamily="34" charset="0"/>
                <a:ea typeface="Calibri" panose="020F0502020204030204" pitchFamily="34" charset="0"/>
                <a:cs typeface="Arial" panose="020B0604020202020204" pitchFamily="34" charset="0"/>
              </a:rPr>
              <a:t>CareerBot: </a:t>
            </a:r>
            <a:r>
              <a:rPr lang="en-GB" sz="1800" u="sng" dirty="0">
                <a:solidFill>
                  <a:srgbClr val="0000FF"/>
                </a:solidFill>
                <a:effectLst/>
                <a:highlight>
                  <a:srgbClr val="FFFF00"/>
                </a:highlight>
                <a:latin typeface="Calibri" panose="020F0502020204030204" pitchFamily="34" charset="0"/>
                <a:ea typeface="Calibri" panose="020F0502020204030204" pitchFamily="34" charset="0"/>
                <a:cs typeface="Arial" panose="020B0604020202020204" pitchFamily="34" charset="0"/>
                <a:hlinkClick r:id="rId4"/>
              </a:rPr>
              <a:t>CareerBot-</a:t>
            </a:r>
            <a:r>
              <a:rPr lang="en-GB" sz="1800" u="sng" dirty="0" err="1">
                <a:solidFill>
                  <a:srgbClr val="0000FF"/>
                </a:solidFill>
                <a:effectLst/>
                <a:highlight>
                  <a:srgbClr val="FFFF00"/>
                </a:highlight>
                <a:latin typeface="Calibri" panose="020F0502020204030204" pitchFamily="34" charset="0"/>
                <a:ea typeface="Calibri" panose="020F0502020204030204" pitchFamily="34" charset="0"/>
                <a:cs typeface="Arial" panose="020B0604020202020204" pitchFamily="34" charset="0"/>
                <a:hlinkClick r:id="rId4"/>
              </a:rPr>
              <a:t>UserJourney</a:t>
            </a:r>
            <a:r>
              <a:rPr lang="en-GB" sz="1800" u="sng" dirty="0">
                <a:solidFill>
                  <a:srgbClr val="0000FF"/>
                </a:solidFill>
                <a:effectLst/>
                <a:highlight>
                  <a:srgbClr val="FFFF00"/>
                </a:highlight>
                <a:latin typeface="Calibri" panose="020F0502020204030204" pitchFamily="34" charset="0"/>
                <a:ea typeface="Calibri" panose="020F0502020204030204" pitchFamily="34" charset="0"/>
                <a:cs typeface="Arial" panose="020B0604020202020204" pitchFamily="34" charset="0"/>
                <a:hlinkClick r:id="rId4"/>
              </a:rPr>
              <a:t>-Before-ES (genial.ly)</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p:txBody>
      </p:sp>
      <p:grpSp>
        <p:nvGrpSpPr>
          <p:cNvPr id="7" name="Gruppieren 3">
            <a:extLst>
              <a:ext uri="{FF2B5EF4-FFF2-40B4-BE49-F238E27FC236}">
                <a16:creationId xmlns:a16="http://schemas.microsoft.com/office/drawing/2014/main" id="{E2FC0365-2C4C-CA7A-DB4E-D90DBF790076}"/>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D97AB4AB-205A-2BDB-7127-9D59D8D6C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E2E894B-9742-AB40-CDBF-EBF9EA940DB1}"/>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17280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U3: </a:t>
            </a:r>
            <a:r>
              <a:rPr lang="es-ES" sz="2000" dirty="0"/>
              <a:t>Transferencia a la práctica: antes de una sesión de orientación - experiencia de prueba con usuarios/as</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CareerBot en un entorno local</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sp>
        <p:nvSpPr>
          <p:cNvPr id="9" name="TextBox 8">
            <a:extLst>
              <a:ext uri="{FF2B5EF4-FFF2-40B4-BE49-F238E27FC236}">
                <a16:creationId xmlns:a16="http://schemas.microsoft.com/office/drawing/2014/main" id="{6E0C100A-B8D5-11FE-5A69-EE1A45F151D5}"/>
              </a:ext>
            </a:extLst>
          </p:cNvPr>
          <p:cNvSpPr txBox="1"/>
          <p:nvPr/>
        </p:nvSpPr>
        <p:spPr>
          <a:xfrm>
            <a:off x="639465" y="1658968"/>
            <a:ext cx="9247485" cy="4342984"/>
          </a:xfrm>
          <a:prstGeom prst="rect">
            <a:avLst/>
          </a:prstGeom>
          <a:noFill/>
        </p:spPr>
        <p:txBody>
          <a:bodyPr wrap="square" rtlCol="0">
            <a:spAutoFit/>
          </a:bodyPr>
          <a:lstStyle/>
          <a:p>
            <a:pPr algn="just">
              <a:lnSpc>
                <a:spcPct val="115000"/>
              </a:lnSpc>
              <a:spcAft>
                <a:spcPts val="1000"/>
              </a:spcAft>
            </a:pPr>
            <a:r>
              <a:rPr lang="es-ES" b="1" dirty="0">
                <a:effectLst/>
                <a:latin typeface="Calibri" panose="020F0502020204030204" pitchFamily="34" charset="0"/>
                <a:ea typeface="Calibri" panose="020F0502020204030204" pitchFamily="34" charset="0"/>
                <a:cs typeface="Calibri" panose="020F0502020204030204" pitchFamily="34" charset="0"/>
              </a:rPr>
              <a:t>Puntos importantes a tener en cuenta al realizar la experiencia de prueba con al menos una persona usuaria</a:t>
            </a:r>
            <a:r>
              <a:rPr lang="en-GB" b="1" dirty="0">
                <a:effectLst/>
                <a:latin typeface="Calibri" panose="020F0502020204030204" pitchFamily="34" charset="0"/>
                <a:ea typeface="Calibri" panose="020F0502020204030204" pitchFamily="34" charset="0"/>
                <a:cs typeface="Calibri" panose="020F0502020204030204" pitchFamily="34" charset="0"/>
              </a:rPr>
              <a:t>:</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s-ES" dirty="0">
                <a:effectLst/>
                <a:latin typeface="Calibri" panose="020F0502020204030204" pitchFamily="34" charset="0"/>
                <a:ea typeface="Calibri" panose="020F0502020204030204" pitchFamily="34" charset="0"/>
                <a:cs typeface="Calibri" panose="020F0502020204030204" pitchFamily="34" charset="0"/>
              </a:rPr>
              <a:t>Situación inicial de la persona usuaria (antes del proceso de orientación): ¿Con qué problema acudió? por ejemplo, abandono de los estudios, despido, nueva orientación, etc. </a:t>
            </a:r>
          </a:p>
          <a:p>
            <a:pPr marL="342900" lvl="0" indent="-342900" algn="just">
              <a:lnSpc>
                <a:spcPct val="115000"/>
              </a:lnSpc>
              <a:buFont typeface="Calibri" panose="020F0502020204030204" pitchFamily="34" charset="0"/>
              <a:buChar char="-"/>
            </a:pPr>
            <a:r>
              <a:rPr lang="es-ES" dirty="0">
                <a:effectLst/>
                <a:latin typeface="Calibri" panose="020F0502020204030204" pitchFamily="34" charset="0"/>
                <a:ea typeface="Calibri" panose="020F0502020204030204" pitchFamily="34" charset="0"/>
                <a:cs typeface="Calibri" panose="020F0502020204030204" pitchFamily="34" charset="0"/>
              </a:rPr>
              <a:t>Describa detalladamente el inicio del proceso de orientación: por ejemplo, 2 llamadas telefónicas, después una reunión personal, etc. NOTA: por favor, describa la fase del proceso en la que usted como profesional empezó a trabajar con </a:t>
            </a:r>
            <a:r>
              <a:rPr lang="es-ES" dirty="0" err="1">
                <a:effectLst/>
                <a:latin typeface="Calibri" panose="020F0502020204030204" pitchFamily="34" charset="0"/>
                <a:ea typeface="Calibri" panose="020F0502020204030204" pitchFamily="34" charset="0"/>
                <a:cs typeface="Calibri" panose="020F0502020204030204" pitchFamily="34" charset="0"/>
              </a:rPr>
              <a:t>CareerBot</a:t>
            </a:r>
            <a:r>
              <a:rPr lang="es-ES"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buFont typeface="Calibri" panose="020F0502020204030204" pitchFamily="34" charset="0"/>
              <a:buChar char="-"/>
            </a:pPr>
            <a:r>
              <a:rPr lang="es-ES" dirty="0">
                <a:effectLst/>
                <a:latin typeface="Calibri" panose="020F0502020204030204" pitchFamily="34" charset="0"/>
                <a:ea typeface="Calibri" panose="020F0502020204030204" pitchFamily="34" charset="0"/>
                <a:cs typeface="Calibri" panose="020F0502020204030204" pitchFamily="34" charset="0"/>
              </a:rPr>
              <a:t>Describa los resultados/conclusiones/acuerdos.</a:t>
            </a:r>
          </a:p>
          <a:p>
            <a:pPr marL="342900" lvl="0" indent="-342900" algn="just">
              <a:lnSpc>
                <a:spcPct val="115000"/>
              </a:lnSpc>
              <a:buFont typeface="Calibri" panose="020F0502020204030204" pitchFamily="34" charset="0"/>
              <a:buChar char="-"/>
            </a:pPr>
            <a:r>
              <a:rPr lang="es-ES" dirty="0">
                <a:effectLst/>
                <a:latin typeface="Calibri" panose="020F0502020204030204" pitchFamily="34" charset="0"/>
                <a:ea typeface="Calibri" panose="020F0502020204030204" pitchFamily="34" charset="0"/>
                <a:cs typeface="Calibri" panose="020F0502020204030204" pitchFamily="34" charset="0"/>
              </a:rPr>
              <a:t>Documente el </a:t>
            </a:r>
            <a:r>
              <a:rPr lang="es-ES" dirty="0" err="1">
                <a:effectLst/>
                <a:latin typeface="Calibri" panose="020F0502020204030204" pitchFamily="34" charset="0"/>
                <a:ea typeface="Calibri" panose="020F0502020204030204" pitchFamily="34" charset="0"/>
                <a:cs typeface="Calibri" panose="020F0502020204030204" pitchFamily="34" charset="0"/>
              </a:rPr>
              <a:t>feedback</a:t>
            </a:r>
            <a:r>
              <a:rPr lang="es-ES" dirty="0">
                <a:effectLst/>
                <a:latin typeface="Calibri" panose="020F0502020204030204" pitchFamily="34" charset="0"/>
                <a:ea typeface="Calibri" panose="020F0502020204030204" pitchFamily="34" charset="0"/>
                <a:cs typeface="Calibri" panose="020F0502020204030204" pitchFamily="34" charset="0"/>
              </a:rPr>
              <a:t> de la persona usuaria.</a:t>
            </a:r>
          </a:p>
          <a:p>
            <a:pPr marL="342900" lvl="0" indent="-342900" algn="just">
              <a:lnSpc>
                <a:spcPct val="115000"/>
              </a:lnSpc>
              <a:buFont typeface="Calibri" panose="020F0502020204030204" pitchFamily="34" charset="0"/>
              <a:buChar char="-"/>
            </a:pPr>
            <a:r>
              <a:rPr lang="es-ES" dirty="0">
                <a:effectLst/>
                <a:latin typeface="Calibri" panose="020F0502020204030204" pitchFamily="34" charset="0"/>
                <a:ea typeface="Calibri" panose="020F0502020204030204" pitchFamily="34" charset="0"/>
                <a:cs typeface="Calibri" panose="020F0502020204030204" pitchFamily="34" charset="0"/>
              </a:rPr>
              <a:t>Cualquier otro punto que quiera mencionar</a:t>
            </a:r>
            <a:r>
              <a:rPr lang="en-GB" dirty="0">
                <a:effectLst/>
                <a:latin typeface="Calibri" panose="020F0502020204030204" pitchFamily="34" charset="0"/>
                <a:ea typeface="Calibri" panose="020F0502020204030204" pitchFamily="34" charset="0"/>
                <a:cs typeface="Calibri" panose="020F0502020204030204" pitchFamily="34" charset="0"/>
              </a:rPr>
              <a:t>.</a:t>
            </a:r>
          </a:p>
          <a:p>
            <a:pPr lvl="0" algn="just">
              <a:lnSpc>
                <a:spcPct val="115000"/>
              </a:lnSpc>
              <a:spcAft>
                <a:spcPts val="1000"/>
              </a:spcAft>
            </a:pPr>
            <a:r>
              <a:rPr lang="en-US" b="1" dirty="0">
                <a:latin typeface="Calibri" panose="020F0502020204030204" pitchFamily="34" charset="0"/>
                <a:ea typeface="Calibri" panose="020F0502020204030204" pitchFamily="34" charset="0"/>
                <a:cs typeface="Calibri" panose="020F0502020204030204" pitchFamily="34" charset="0"/>
              </a:rPr>
              <a:t>Nota: </a:t>
            </a:r>
            <a:r>
              <a:rPr lang="es-ES" dirty="0">
                <a:latin typeface="Calibri" panose="020F0502020204030204" pitchFamily="34" charset="0"/>
                <a:ea typeface="Calibri" panose="020F0502020204030204" pitchFamily="34" charset="0"/>
                <a:cs typeface="Calibri" panose="020F0502020204030204" pitchFamily="34" charset="0"/>
              </a:rPr>
              <a:t>La experiencia de prueba con un/a usuario/a tendrá lugar en su propia organización después de la formación. Para mejorar los resultados de la formación, le recomendamos que la realice inmediatamente después de completar la formación.</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ruppieren 3">
            <a:extLst>
              <a:ext uri="{FF2B5EF4-FFF2-40B4-BE49-F238E27FC236}">
                <a16:creationId xmlns:a16="http://schemas.microsoft.com/office/drawing/2014/main" id="{D78F4C35-5605-F49E-80A4-63201B06F02E}"/>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80B6F451-F9E2-555F-FDFA-2D938D9F2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F3CAEF3-C576-DF62-0B7A-A4BEFF09BC3D}"/>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688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U3: </a:t>
            </a:r>
            <a:r>
              <a:rPr lang="es-ES" sz="2000" dirty="0"/>
              <a:t>Transferencia a la práctica: antes de una sesión de orientación - experiencia de prueba con usuarios/as</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Ejercicios y anexos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En esta unidad didáctica, deben completarse los anexos «Experiencia de prueba con un/a usuario/a» y «Diario de reflexión sobre la formación»</a:t>
            </a:r>
            <a:r>
              <a:rPr lang="de-AT" dirty="0"/>
              <a:t>.</a:t>
            </a:r>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r>
              <a:rPr lang="es-ES" dirty="0"/>
              <a:t>Siga las instrucciones de estos documentos complementarios y complete estos ejercicios para cumplir todos los aspectos de esta unidad.</a:t>
            </a:r>
            <a:endParaRPr lang="de-AT" dirty="0"/>
          </a:p>
        </p:txBody>
      </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A573C389-374A-711F-0142-536B83E7C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6814">
            <a:off x="9239408" y="3721044"/>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uppieren 3">
            <a:extLst>
              <a:ext uri="{FF2B5EF4-FFF2-40B4-BE49-F238E27FC236}">
                <a16:creationId xmlns:a16="http://schemas.microsoft.com/office/drawing/2014/main" id="{D9E9180D-D3D2-0B9D-2413-95C351AFA657}"/>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005062B2-07F0-10F9-24B0-7FCD7727C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566474B2-9D9A-BF5A-B87A-29D7DA3045B2}"/>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0114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M5-U3: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M5-U3-01 – PPT </a:t>
            </a:r>
          </a:p>
          <a:p>
            <a:pPr marL="342900" indent="-342900" algn="l">
              <a:buFont typeface="Wingdings" panose="05000000000000000000" pitchFamily="2" charset="2"/>
              <a:buChar char="§"/>
            </a:pPr>
            <a:r>
              <a:rPr lang="en-IE" dirty="0"/>
              <a:t>M5-U3-02 – </a:t>
            </a:r>
            <a:r>
              <a:rPr lang="en-IE" dirty="0" err="1"/>
              <a:t>Materiales</a:t>
            </a:r>
            <a:r>
              <a:rPr lang="en-IE" dirty="0"/>
              <a:t> del </a:t>
            </a:r>
            <a:r>
              <a:rPr lang="en-IE" dirty="0" err="1"/>
              <a:t>módulo</a:t>
            </a:r>
            <a:r>
              <a:rPr lang="en-IE" dirty="0"/>
              <a:t> 3</a:t>
            </a:r>
          </a:p>
          <a:p>
            <a:pPr marL="342900" indent="-342900" algn="l">
              <a:buFont typeface="Wingdings" panose="05000000000000000000" pitchFamily="2" charset="2"/>
              <a:buChar char="§"/>
            </a:pPr>
            <a:r>
              <a:rPr lang="en-IE" dirty="0"/>
              <a:t>M5-U3-03 – </a:t>
            </a:r>
            <a:r>
              <a:rPr lang="en-IE" dirty="0" err="1"/>
              <a:t>Presentación</a:t>
            </a:r>
            <a:r>
              <a:rPr lang="en-IE" dirty="0"/>
              <a:t> Genial.ly</a:t>
            </a:r>
          </a:p>
          <a:p>
            <a:pPr marL="342900" indent="-342900" algn="l">
              <a:buFont typeface="Wingdings" panose="05000000000000000000" pitchFamily="2" charset="2"/>
              <a:buChar char="§"/>
            </a:pPr>
            <a:r>
              <a:rPr lang="en-IE" dirty="0"/>
              <a:t>M5-U3-04 – </a:t>
            </a:r>
            <a:r>
              <a:rPr lang="en-IE" dirty="0" err="1"/>
              <a:t>Experiencia</a:t>
            </a:r>
            <a:r>
              <a:rPr lang="en-IE" dirty="0"/>
              <a:t> de </a:t>
            </a:r>
            <a:r>
              <a:rPr lang="en-IE" dirty="0" err="1"/>
              <a:t>prueba</a:t>
            </a:r>
            <a:r>
              <a:rPr lang="en-IE" dirty="0"/>
              <a:t> con un/a </a:t>
            </a:r>
            <a:r>
              <a:rPr lang="en-IE" dirty="0" err="1"/>
              <a:t>usuario</a:t>
            </a:r>
            <a:r>
              <a:rPr lang="en-IE" dirty="0"/>
              <a:t>/a</a:t>
            </a:r>
          </a:p>
          <a:p>
            <a:pPr marL="342900" indent="-342900" algn="l">
              <a:buFont typeface="Wingdings" panose="05000000000000000000" pitchFamily="2" charset="2"/>
              <a:buChar char="§"/>
            </a:pPr>
            <a:r>
              <a:rPr lang="en-IE" dirty="0"/>
              <a:t>M5-U3-05 – </a:t>
            </a:r>
            <a:r>
              <a:rPr lang="en-IE" dirty="0" err="1"/>
              <a:t>Diario</a:t>
            </a:r>
            <a:r>
              <a:rPr lang="en-IE" dirty="0"/>
              <a:t> de </a:t>
            </a:r>
            <a:r>
              <a:rPr lang="en-IE" dirty="0" err="1"/>
              <a:t>reflexión</a:t>
            </a:r>
            <a:r>
              <a:rPr lang="en-IE" dirty="0"/>
              <a:t> del </a:t>
            </a:r>
            <a:r>
              <a:rPr lang="en-IE" dirty="0" err="1"/>
              <a:t>alumnado</a:t>
            </a:r>
            <a:endParaRPr lang="en-IE" dirty="0"/>
          </a:p>
          <a:p>
            <a:pPr algn="l"/>
            <a:endParaRPr lang="en-IE" dirty="0"/>
          </a:p>
        </p:txBody>
      </p:sp>
      <p:grpSp>
        <p:nvGrpSpPr>
          <p:cNvPr id="7" name="Gruppieren 3">
            <a:extLst>
              <a:ext uri="{FF2B5EF4-FFF2-40B4-BE49-F238E27FC236}">
                <a16:creationId xmlns:a16="http://schemas.microsoft.com/office/drawing/2014/main" id="{4BF21A69-417D-2895-C2E4-18472E5DE878}"/>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D5E2565F-C8B6-F222-4D20-4FCC45995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0E959280-9295-5DC4-3641-8A580A6192A0}"/>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498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4</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94687" y="1531873"/>
            <a:ext cx="9218417" cy="275149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sz="2000" dirty="0"/>
          </a:p>
          <a:p>
            <a:r>
              <a:rPr lang="en-IE" sz="4400" b="1" dirty="0" err="1">
                <a:latin typeface="+mj-lt"/>
              </a:rPr>
              <a:t>Exploremos</a:t>
            </a:r>
            <a:r>
              <a:rPr lang="en-IE" sz="4400" b="1" dirty="0">
                <a:latin typeface="+mj-lt"/>
              </a:rPr>
              <a:t> la Unidad 4</a:t>
            </a:r>
            <a:r>
              <a:rPr lang="en-IE" sz="4400" dirty="0">
                <a:latin typeface="+mj-lt"/>
              </a:rPr>
              <a:t>:</a:t>
            </a:r>
          </a:p>
          <a:p>
            <a:r>
              <a:rPr lang="es-ES" sz="4400" dirty="0">
                <a:latin typeface="+mj-lt"/>
              </a:rPr>
              <a:t>Transferencia a la práctica: uso de una metodología </a:t>
            </a:r>
            <a:r>
              <a:rPr lang="es-ES" sz="4400" dirty="0" err="1">
                <a:latin typeface="+mj-lt"/>
              </a:rPr>
              <a:t>CareerBot</a:t>
            </a:r>
            <a:r>
              <a:rPr lang="es-ES" sz="4400" dirty="0">
                <a:latin typeface="+mj-lt"/>
              </a:rPr>
              <a:t> </a:t>
            </a:r>
            <a:r>
              <a:rPr lang="es-ES" sz="4400" i="1" dirty="0">
                <a:latin typeface="+mj-lt"/>
              </a:rPr>
              <a:t>durante</a:t>
            </a:r>
            <a:r>
              <a:rPr lang="es-ES" sz="4400" dirty="0">
                <a:latin typeface="+mj-lt"/>
              </a:rPr>
              <a:t> y </a:t>
            </a:r>
            <a:r>
              <a:rPr lang="es-ES" sz="4400" i="1" dirty="0">
                <a:latin typeface="+mj-lt"/>
              </a:rPr>
              <a:t>después</a:t>
            </a:r>
            <a:r>
              <a:rPr lang="es-ES" sz="4400" dirty="0">
                <a:latin typeface="+mj-lt"/>
              </a:rPr>
              <a:t> de una sesión de orientación</a:t>
            </a:r>
            <a:endParaRPr lang="en-IE" sz="4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009648" y="3849550"/>
            <a:ext cx="9276069" cy="1630554"/>
          </a:xfrm>
        </p:spPr>
        <p:txBody>
          <a:bodyPr>
            <a:normAutofit/>
          </a:bodyPr>
          <a:lstStyle/>
          <a:p>
            <a:endParaRPr lang="en-IE" sz="2800" dirty="0"/>
          </a:p>
          <a:p>
            <a:r>
              <a:rPr lang="es-ES" sz="2800" dirty="0"/>
              <a:t>para aprender más sobre la aplicación práctica de </a:t>
            </a:r>
            <a:r>
              <a:rPr lang="es-ES" sz="2800" dirty="0" err="1"/>
              <a:t>CareerBot</a:t>
            </a:r>
            <a:r>
              <a:rPr lang="es-ES" sz="2800" dirty="0"/>
              <a:t> en la orientación profesional</a:t>
            </a:r>
            <a:endParaRPr lang="en-IE" sz="2800" dirty="0"/>
          </a:p>
        </p:txBody>
      </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B4AFB54C-73C4-D86A-7762-46DE262D9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1884">
            <a:off x="10337141" y="2363121"/>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grpSp>
        <p:nvGrpSpPr>
          <p:cNvPr id="8" name="Gruppieren 3">
            <a:extLst>
              <a:ext uri="{FF2B5EF4-FFF2-40B4-BE49-F238E27FC236}">
                <a16:creationId xmlns:a16="http://schemas.microsoft.com/office/drawing/2014/main" id="{86158FD1-EC3E-96B7-55A3-966C002CB6EA}"/>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64034871-BE18-7668-FB58-2377452DDC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5D2361C-7EA4-06A6-27F1-9E6C2173D3B3}"/>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158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887142"/>
          </a:xfrm>
        </p:spPr>
        <p:txBody>
          <a:bodyPr>
            <a:normAutofit/>
          </a:bodyPr>
          <a:lstStyle/>
          <a:p>
            <a:pPr algn="l"/>
            <a:r>
              <a:rPr lang="es-ES" dirty="0"/>
              <a:t>El módulo 5 consta </a:t>
            </a:r>
            <a:r>
              <a:rPr lang="es-ES" sz="2800" dirty="0"/>
              <a:t>de</a:t>
            </a:r>
            <a:r>
              <a:rPr lang="es-ES" dirty="0"/>
              <a:t> 6 unidades didácticas con este contenido</a:t>
            </a:r>
            <a:r>
              <a:rPr lang="de-AT" dirty="0"/>
              <a:t> (continuación.):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2220899"/>
            <a:ext cx="10965516" cy="30161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Unidad didáctica 4: </a:t>
            </a:r>
            <a:r>
              <a:rPr lang="es-ES" dirty="0"/>
              <a:t>Transferencia a la práctica: uso de una metodología </a:t>
            </a:r>
            <a:r>
              <a:rPr lang="es-ES" dirty="0" err="1"/>
              <a:t>CareerBot</a:t>
            </a:r>
            <a:r>
              <a:rPr lang="es-ES" dirty="0"/>
              <a:t> durante y después de una sesión de orientación</a:t>
            </a:r>
            <a:endParaRPr lang="de-AT" dirty="0"/>
          </a:p>
          <a:p>
            <a:pPr algn="l"/>
            <a:r>
              <a:rPr lang="de-AT" dirty="0"/>
              <a:t>Unidad didáctica 5: </a:t>
            </a:r>
            <a:r>
              <a:rPr lang="es-ES" dirty="0"/>
              <a:t>Transferencia a la práctica: soluciones digitales y una metodología </a:t>
            </a:r>
            <a:r>
              <a:rPr lang="es-ES" dirty="0" err="1"/>
              <a:t>CareerBot</a:t>
            </a:r>
            <a:endParaRPr lang="es-ES" dirty="0"/>
          </a:p>
          <a:p>
            <a:pPr algn="l"/>
            <a:r>
              <a:rPr lang="de-AT" dirty="0"/>
              <a:t>Unidad didáctica 6: </a:t>
            </a:r>
            <a:r>
              <a:rPr lang="en-US" dirty="0" err="1"/>
              <a:t>Documentación</a:t>
            </a:r>
            <a:r>
              <a:rPr lang="en-US" dirty="0"/>
              <a:t> y </a:t>
            </a:r>
            <a:r>
              <a:rPr lang="en-US" dirty="0" err="1"/>
              <a:t>reflexión</a:t>
            </a:r>
            <a:endParaRPr lang="en-US"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 name="Gruppieren 3">
            <a:extLst>
              <a:ext uri="{FF2B5EF4-FFF2-40B4-BE49-F238E27FC236}">
                <a16:creationId xmlns:a16="http://schemas.microsoft.com/office/drawing/2014/main" id="{D567E6DB-0607-75AD-9F2F-BD5530435699}"/>
              </a:ext>
            </a:extLst>
          </p:cNvPr>
          <p:cNvGrpSpPr/>
          <p:nvPr/>
        </p:nvGrpSpPr>
        <p:grpSpPr>
          <a:xfrm>
            <a:off x="797939" y="6184786"/>
            <a:ext cx="11211507" cy="600164"/>
            <a:chOff x="797939" y="6184786"/>
            <a:chExt cx="11211507" cy="600164"/>
          </a:xfrm>
        </p:grpSpPr>
        <p:pic>
          <p:nvPicPr>
            <p:cNvPr id="7" name="Grafik 1">
              <a:extLst>
                <a:ext uri="{FF2B5EF4-FFF2-40B4-BE49-F238E27FC236}">
                  <a16:creationId xmlns:a16="http://schemas.microsoft.com/office/drawing/2014/main" id="{2F07FE75-3309-3BF5-2E84-E3B34A8F0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4E8C3720-2C71-CB54-636C-FE111304074B}"/>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5280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U4: 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86070" y="2311044"/>
            <a:ext cx="8924339" cy="546754"/>
          </a:xfrm>
        </p:spPr>
        <p:txBody>
          <a:bodyPr>
            <a:normAutofit/>
          </a:bodyPr>
          <a:lstStyle/>
          <a:p>
            <a:pPr algn="l"/>
            <a:r>
              <a:rPr lang="es-ES" sz="2800" dirty="0"/>
              <a:t>Al completar esta unidad aprenderá</a:t>
            </a:r>
            <a:r>
              <a:rPr lang="de-AT"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90820" y="3170727"/>
            <a:ext cx="8048705" cy="2991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Cómo puede aplicarse una metodología </a:t>
            </a:r>
            <a:r>
              <a:rPr lang="es-ES" dirty="0" err="1"/>
              <a:t>CareerBot</a:t>
            </a:r>
            <a:r>
              <a:rPr lang="es-ES" dirty="0"/>
              <a:t> durante y después de una sesión de orientación laboral y asegurar la sostenibilidad del proyecto </a:t>
            </a:r>
            <a:r>
              <a:rPr lang="es-ES" dirty="0" err="1"/>
              <a:t>CareerBot</a:t>
            </a:r>
            <a:r>
              <a:rPr lang="es-ES" dirty="0"/>
              <a:t>.</a:t>
            </a:r>
          </a:p>
          <a:p>
            <a:pPr marL="342900" indent="-342900" algn="l">
              <a:buFont typeface="Wingdings" panose="05000000000000000000" pitchFamily="2" charset="2"/>
              <a:buChar char="§"/>
            </a:pPr>
            <a:r>
              <a:rPr lang="es-ES" dirty="0"/>
              <a:t>Cómo asegurar que su </a:t>
            </a:r>
            <a:r>
              <a:rPr lang="es-ES" dirty="0" err="1"/>
              <a:t>feedback</a:t>
            </a:r>
            <a:r>
              <a:rPr lang="es-ES" dirty="0"/>
              <a:t> sobre el </a:t>
            </a:r>
            <a:r>
              <a:rPr lang="es-ES" dirty="0" err="1"/>
              <a:t>bot</a:t>
            </a:r>
            <a:r>
              <a:rPr lang="es-ES" dirty="0"/>
              <a:t> es recibido y considerado para contribuir a futuros cambios significativos y desarrollos en el proyecto.</a:t>
            </a:r>
            <a:endParaRPr lang="en-IE" dirty="0"/>
          </a:p>
          <a:p>
            <a:pPr algn="l"/>
            <a:endParaRPr lang="en-IE" dirty="0"/>
          </a:p>
        </p:txBody>
      </p:sp>
      <p:pic>
        <p:nvPicPr>
          <p:cNvPr id="7" name="Picture 2" descr="MAN SITTING IN AN OFFICE">
            <a:extLst>
              <a:ext uri="{FF2B5EF4-FFF2-40B4-BE49-F238E27FC236}">
                <a16:creationId xmlns:a16="http://schemas.microsoft.com/office/drawing/2014/main" id="{94B78DDE-8577-4FBA-F312-0368E0C7D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21" y="3017450"/>
            <a:ext cx="1893055" cy="18930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E4E165-4FA6-FAA9-E6E5-D842BCB9B930}"/>
              </a:ext>
            </a:extLst>
          </p:cNvPr>
          <p:cNvSpPr txBox="1"/>
          <p:nvPr/>
        </p:nvSpPr>
        <p:spPr>
          <a:xfrm>
            <a:off x="947737" y="843538"/>
            <a:ext cx="8510588" cy="1323439"/>
          </a:xfrm>
          <a:prstGeom prst="rect">
            <a:avLst/>
          </a:prstGeom>
          <a:noFill/>
        </p:spPr>
        <p:txBody>
          <a:bodyPr wrap="square" rtlCol="0">
            <a:spAutoFit/>
          </a:bodyPr>
          <a:lstStyle/>
          <a:p>
            <a:r>
              <a:rPr lang="es-ES" sz="2000" dirty="0"/>
              <a:t>En esta unidad se ofrece a los/as participantes una visión general de las formas de aplicar una metodología </a:t>
            </a:r>
            <a:r>
              <a:rPr lang="es-ES" sz="2000" dirty="0" err="1"/>
              <a:t>CareerBot</a:t>
            </a:r>
            <a:r>
              <a:rPr lang="es-ES" sz="2000" dirty="0"/>
              <a:t> tanto durante como después de las sesiones de orientación y las formas de utilizar el </a:t>
            </a:r>
            <a:r>
              <a:rPr lang="es-ES" sz="2000" dirty="0" err="1"/>
              <a:t>bot</a:t>
            </a:r>
            <a:r>
              <a:rPr lang="es-ES" sz="2000" dirty="0"/>
              <a:t> con las personas usuarias durante su experiencia de prueba de seguimiento.</a:t>
            </a:r>
            <a:endParaRPr lang="en-IE" sz="2000" dirty="0"/>
          </a:p>
        </p:txBody>
      </p:sp>
      <p:grpSp>
        <p:nvGrpSpPr>
          <p:cNvPr id="9" name="Gruppieren 3">
            <a:extLst>
              <a:ext uri="{FF2B5EF4-FFF2-40B4-BE49-F238E27FC236}">
                <a16:creationId xmlns:a16="http://schemas.microsoft.com/office/drawing/2014/main" id="{C28677F9-0E92-FDB1-96FA-DF8474D15BE8}"/>
              </a:ext>
            </a:extLst>
          </p:cNvPr>
          <p:cNvGrpSpPr/>
          <p:nvPr/>
        </p:nvGrpSpPr>
        <p:grpSpPr>
          <a:xfrm>
            <a:off x="797939" y="6184786"/>
            <a:ext cx="11211507" cy="600164"/>
            <a:chOff x="797939" y="6184786"/>
            <a:chExt cx="11211507" cy="600164"/>
          </a:xfrm>
        </p:grpSpPr>
        <p:pic>
          <p:nvPicPr>
            <p:cNvPr id="10" name="Grafik 1">
              <a:extLst>
                <a:ext uri="{FF2B5EF4-FFF2-40B4-BE49-F238E27FC236}">
                  <a16:creationId xmlns:a16="http://schemas.microsoft.com/office/drawing/2014/main" id="{220B7262-AF86-2F41-714D-F201FB19E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2FC6FF8-E057-1826-2025-6A88F5C9B109}"/>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5938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U4: </a:t>
            </a:r>
            <a:r>
              <a:rPr lang="en-US" sz="2000" dirty="0"/>
              <a:t>T</a:t>
            </a:r>
            <a:r>
              <a:rPr lang="es-ES" sz="2000" dirty="0" err="1"/>
              <a:t>ransferencia</a:t>
            </a:r>
            <a:r>
              <a:rPr lang="es-ES" sz="2000" dirty="0"/>
              <a:t> a la práctica: uso de una metodología </a:t>
            </a:r>
            <a:r>
              <a:rPr lang="es-ES" sz="2000" dirty="0" err="1"/>
              <a:t>CareerBot</a:t>
            </a:r>
            <a:r>
              <a:rPr lang="es-ES" sz="2000" dirty="0"/>
              <a:t> durante y después de una sesión de orientación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¿Cómo puedo usar CareerBot con un/a usuario/a?</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«Deberes»</a:t>
            </a:r>
          </a:p>
          <a:p>
            <a:pPr algn="l"/>
            <a:endParaRPr lang="de-AT" dirty="0"/>
          </a:p>
          <a:p>
            <a:pPr marL="342900" indent="-342900" algn="l">
              <a:buFont typeface="Wingdings" panose="05000000000000000000" pitchFamily="2" charset="2"/>
              <a:buChar char="§"/>
            </a:pPr>
            <a:r>
              <a:rPr lang="es-ES" dirty="0"/>
              <a:t>Proporcionar tareas concretas como </a:t>
            </a:r>
            <a:r>
              <a:rPr lang="de-AT" dirty="0"/>
              <a:t>«Deberes»</a:t>
            </a:r>
            <a:r>
              <a:rPr lang="es-ES" dirty="0"/>
              <a:t> para la persona usuaria puede ayudar a ahorrar tiempo durante las sesiones de asesoramiento para poder centrarse en temas más desafiantes que no pueden ser apoyados por </a:t>
            </a:r>
            <a:r>
              <a:rPr lang="es-ES" dirty="0" err="1"/>
              <a:t>CareerBOT</a:t>
            </a:r>
            <a:r>
              <a:rPr lang="es-ES" dirty="0"/>
              <a:t>, tales como</a:t>
            </a:r>
            <a:r>
              <a:rPr lang="en-US" dirty="0"/>
              <a:t>:</a:t>
            </a:r>
          </a:p>
          <a:p>
            <a:pPr marL="800100" lvl="1" indent="-342900" algn="l">
              <a:buFont typeface="Wingdings" panose="05000000000000000000" pitchFamily="2" charset="2"/>
              <a:buChar char="§"/>
            </a:pPr>
            <a:r>
              <a:rPr lang="es-ES" dirty="0"/>
              <a:t>Conversaciones delicadas sobre intereses y motivaciones.</a:t>
            </a:r>
          </a:p>
          <a:p>
            <a:pPr marL="800100" lvl="1" indent="-342900" algn="l">
              <a:buFont typeface="Wingdings" panose="05000000000000000000" pitchFamily="2" charset="2"/>
              <a:buChar char="§"/>
            </a:pPr>
            <a:r>
              <a:rPr lang="es-ES" dirty="0"/>
              <a:t>Lecciones aprendidas de experiencias de vida/trabajo.</a:t>
            </a:r>
          </a:p>
          <a:p>
            <a:pPr marL="800100" lvl="1" indent="-342900" algn="l">
              <a:buFont typeface="Wingdings" panose="05000000000000000000" pitchFamily="2" charset="2"/>
              <a:buChar char="§"/>
            </a:pPr>
            <a:r>
              <a:rPr lang="es-ES" dirty="0"/>
              <a:t>Situaciones de búsqueda de empleo que desencadenan ansiedad o traumas entre las personas usuarias.</a:t>
            </a:r>
          </a:p>
          <a:p>
            <a:pPr marL="800100" lvl="1" indent="-342900" algn="l">
              <a:buFont typeface="Wingdings" panose="05000000000000000000" pitchFamily="2" charset="2"/>
              <a:buChar char="§"/>
            </a:pPr>
            <a:r>
              <a:rPr lang="es-ES" dirty="0"/>
              <a:t>Factores de estigma o discriminación que representan una barrera para que la persona usuaria encuentre un trabajo adecuado</a:t>
            </a:r>
            <a:r>
              <a:rPr lang="en-US" dirty="0"/>
              <a:t>.</a:t>
            </a:r>
            <a:endParaRPr lang="de-AT" dirty="0"/>
          </a:p>
          <a:p>
            <a:pPr algn="l"/>
            <a:endParaRPr lang="de-AT" dirty="0"/>
          </a:p>
        </p:txBody>
      </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96268564-0F81-44D4-CDF5-1CB83B6D6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7169">
            <a:off x="9874457" y="3400014"/>
            <a:ext cx="1372769" cy="102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uppieren 3">
            <a:extLst>
              <a:ext uri="{FF2B5EF4-FFF2-40B4-BE49-F238E27FC236}">
                <a16:creationId xmlns:a16="http://schemas.microsoft.com/office/drawing/2014/main" id="{C79CA97A-977B-8449-5CE9-833C83577BB0}"/>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4B0C86C6-93F3-5422-FAD9-1EEB663A7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486DE14-78D8-21BD-4ECA-9F32547F5FFB}"/>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4149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U4: </a:t>
            </a:r>
            <a:r>
              <a:rPr lang="en-US" sz="2000" dirty="0"/>
              <a:t>T</a:t>
            </a:r>
            <a:r>
              <a:rPr lang="es-ES" sz="2000" dirty="0" err="1"/>
              <a:t>ransferencia</a:t>
            </a:r>
            <a:r>
              <a:rPr lang="es-ES" sz="2000" dirty="0"/>
              <a:t> a la práctica: uso de una metodología </a:t>
            </a:r>
            <a:r>
              <a:rPr lang="es-ES" sz="2000" dirty="0" err="1"/>
              <a:t>CareerBot</a:t>
            </a:r>
            <a:r>
              <a:rPr lang="es-ES" sz="2000" dirty="0"/>
              <a:t> durante y después de una sesión de orientación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Ejemplo: redacción del CV</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8" y="1600200"/>
            <a:ext cx="707757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Redactar un CV puede ser una tarea tediosa y laboriosa. Con los recursos de </a:t>
            </a:r>
            <a:r>
              <a:rPr lang="es-ES" dirty="0" err="1"/>
              <a:t>CareerBot</a:t>
            </a:r>
            <a:r>
              <a:rPr lang="es-ES" dirty="0"/>
              <a:t>, un/a usuario/a puede realizar esta tarea fuera del entorno de orientación laboral, lo que le permite dedicar más tiempo de su sesión de orientación a otras cosas</a:t>
            </a:r>
            <a:r>
              <a:rPr lang="de-AT" dirty="0"/>
              <a:t>.</a:t>
            </a:r>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r>
              <a:rPr lang="es-ES" dirty="0"/>
              <a:t>En el siguiente vídeo de Genial.ly, puede ver un ejemplo de cómo puede emplearse </a:t>
            </a:r>
            <a:r>
              <a:rPr lang="es-ES" dirty="0" err="1"/>
              <a:t>CareerBot</a:t>
            </a:r>
            <a:r>
              <a:rPr lang="es-ES" dirty="0"/>
              <a:t> durante el proceso de orientación</a:t>
            </a:r>
            <a:r>
              <a:rPr lang="de-AT" dirty="0"/>
              <a:t>:</a:t>
            </a:r>
          </a:p>
          <a:p>
            <a:pPr algn="l"/>
            <a:r>
              <a:rPr lang="de-AT" dirty="0">
                <a:highlight>
                  <a:srgbClr val="FFFF00"/>
                </a:highlight>
                <a:hlinkClick r:id="rId3"/>
              </a:rPr>
              <a:t>https://www.youtube.com/watch?v=iYAwLKH05Fc</a:t>
            </a:r>
            <a:r>
              <a:rPr lang="de-AT" dirty="0">
                <a:highlight>
                  <a:srgbClr val="FFFF00"/>
                </a:highlight>
              </a:rPr>
              <a:t> </a:t>
            </a:r>
          </a:p>
        </p:txBody>
      </p:sp>
      <p:pic>
        <p:nvPicPr>
          <p:cNvPr id="8" name="Picture 7" descr="A group of women looking at a cell phone&#10;&#10;Description automatically generated">
            <a:extLst>
              <a:ext uri="{FF2B5EF4-FFF2-40B4-BE49-F238E27FC236}">
                <a16:creationId xmlns:a16="http://schemas.microsoft.com/office/drawing/2014/main" id="{F92D8980-C6AE-5CB9-CC5C-4BD3B266F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66265">
            <a:off x="8271649" y="2633477"/>
            <a:ext cx="3651612" cy="1976610"/>
          </a:xfrm>
          <a:prstGeom prst="rect">
            <a:avLst/>
          </a:prstGeom>
        </p:spPr>
      </p:pic>
      <p:grpSp>
        <p:nvGrpSpPr>
          <p:cNvPr id="7" name="Gruppieren 3">
            <a:extLst>
              <a:ext uri="{FF2B5EF4-FFF2-40B4-BE49-F238E27FC236}">
                <a16:creationId xmlns:a16="http://schemas.microsoft.com/office/drawing/2014/main" id="{626C9CDC-45F9-9F96-FECC-579CB0BB88D5}"/>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51116DD1-B6CD-4617-3385-FCF2E7D79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BE71E2A9-494C-07C0-FAAE-24DEE35AE58A}"/>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4555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U4: </a:t>
            </a:r>
            <a:r>
              <a:rPr lang="en-US" sz="2000" dirty="0"/>
              <a:t>T</a:t>
            </a:r>
            <a:r>
              <a:rPr lang="es-ES" sz="2000" dirty="0" err="1"/>
              <a:t>ransferencia</a:t>
            </a:r>
            <a:r>
              <a:rPr lang="es-ES" sz="2000" dirty="0"/>
              <a:t> a la práctica: uso de una metodología </a:t>
            </a:r>
            <a:r>
              <a:rPr lang="es-ES" sz="2000" dirty="0" err="1"/>
              <a:t>CareerBot</a:t>
            </a:r>
            <a:r>
              <a:rPr lang="es-ES" sz="2000" dirty="0"/>
              <a:t> durante y después de una sesión de orientación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9737" y="999946"/>
            <a:ext cx="8924339" cy="546754"/>
          </a:xfrm>
        </p:spPr>
        <p:txBody>
          <a:bodyPr>
            <a:normAutofit fontScale="92500"/>
          </a:bodyPr>
          <a:lstStyle/>
          <a:p>
            <a:pPr algn="l"/>
            <a:r>
              <a:rPr lang="es-ES" sz="2800" b="1" dirty="0"/>
              <a:t>¿Cómo puedo asegurarme de que el uso del </a:t>
            </a:r>
            <a:r>
              <a:rPr lang="es-ES" sz="2800" b="1" dirty="0" err="1"/>
              <a:t>bot</a:t>
            </a:r>
            <a:r>
              <a:rPr lang="es-ES" sz="2800" b="1" dirty="0"/>
              <a:t> es sostenible</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30255" y="1619399"/>
            <a:ext cx="725855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Es importante garantizar un uso sostenible de </a:t>
            </a:r>
            <a:r>
              <a:rPr lang="es-ES" dirty="0" err="1"/>
              <a:t>CareerBot</a:t>
            </a:r>
            <a:r>
              <a:rPr lang="es-ES" dirty="0"/>
              <a:t> después de las sesiones de asesoramiento, apoyando la supervisión y el seguimiento de las solicitudes de empleo y la investigación posterior por parte de la persona usuaria y del/de la profesional de la orientación</a:t>
            </a:r>
            <a:r>
              <a:rPr lang="en-US" dirty="0"/>
              <a:t>.</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s-ES" dirty="0"/>
              <a:t>El siguiente vídeo de Genial.ly muestra cómo puede utilizarse </a:t>
            </a:r>
            <a:r>
              <a:rPr lang="es-ES" dirty="0" err="1"/>
              <a:t>CareerBot</a:t>
            </a:r>
            <a:r>
              <a:rPr lang="es-ES" dirty="0"/>
              <a:t> tras una sesión de orientación profesional</a:t>
            </a:r>
            <a:r>
              <a:rPr lang="en-US" dirty="0"/>
              <a:t>.</a:t>
            </a:r>
          </a:p>
          <a:p>
            <a:pPr algn="l"/>
            <a:r>
              <a:rPr lang="de-AT" dirty="0">
                <a:hlinkClick r:id="rId3"/>
              </a:rPr>
              <a:t>https://www.youtube.com/watch?v=nNX7uZUmSy0</a:t>
            </a:r>
            <a:endParaRPr lang="de-AT" dirty="0"/>
          </a:p>
          <a:p>
            <a:pPr marL="342900" indent="-342900" algn="l">
              <a:buFont typeface="Wingdings" panose="05000000000000000000" pitchFamily="2" charset="2"/>
              <a:buChar char="§"/>
            </a:pPr>
            <a:endParaRPr lang="de-AT" dirty="0"/>
          </a:p>
        </p:txBody>
      </p:sp>
      <p:pic>
        <p:nvPicPr>
          <p:cNvPr id="8" name="Picture 7" descr="A person and person talking to each other&#10;&#10;Description automatically generated">
            <a:extLst>
              <a:ext uri="{FF2B5EF4-FFF2-40B4-BE49-F238E27FC236}">
                <a16:creationId xmlns:a16="http://schemas.microsoft.com/office/drawing/2014/main" id="{5E68ED18-1F74-EC6A-F2AC-6FDF087B8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6186">
            <a:off x="7924153" y="2718155"/>
            <a:ext cx="3702903" cy="2002759"/>
          </a:xfrm>
          <a:prstGeom prst="rect">
            <a:avLst/>
          </a:prstGeom>
        </p:spPr>
      </p:pic>
      <p:grpSp>
        <p:nvGrpSpPr>
          <p:cNvPr id="7" name="Gruppieren 3">
            <a:extLst>
              <a:ext uri="{FF2B5EF4-FFF2-40B4-BE49-F238E27FC236}">
                <a16:creationId xmlns:a16="http://schemas.microsoft.com/office/drawing/2014/main" id="{470420A8-3031-C91D-1261-928FD2FB852A}"/>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9FBF0A04-0D17-E710-9245-AB354A594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576C13C2-AA3D-1EF9-199E-1198B011BC03}"/>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2003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U4: </a:t>
            </a:r>
            <a:r>
              <a:rPr lang="en-US" sz="2000" dirty="0"/>
              <a:t>T</a:t>
            </a:r>
            <a:r>
              <a:rPr lang="es-ES" sz="2000" dirty="0" err="1"/>
              <a:t>ransferencia</a:t>
            </a:r>
            <a:r>
              <a:rPr lang="es-ES" sz="2000" dirty="0"/>
              <a:t> a la práctica: uso de una metodología </a:t>
            </a:r>
            <a:r>
              <a:rPr lang="es-ES" sz="2000" dirty="0" err="1"/>
              <a:t>CareerBot</a:t>
            </a:r>
            <a:r>
              <a:rPr lang="es-ES" sz="2000" dirty="0"/>
              <a:t> durante y después de una sesión de orientación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es-ES" sz="2800" b="1" dirty="0"/>
              <a:t>¿Cómo puedo asegurarme de que el uso del </a:t>
            </a:r>
            <a:r>
              <a:rPr lang="es-ES" sz="2800" b="1" dirty="0" err="1"/>
              <a:t>bot</a:t>
            </a:r>
            <a:r>
              <a:rPr lang="es-ES" sz="2800" b="1" dirty="0"/>
              <a:t> es sostenible</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40155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También es importante tener en cuenta los comentarios de las personas usuarias sobre el uso que hacen del </a:t>
            </a:r>
            <a:r>
              <a:rPr lang="es-ES" dirty="0" err="1"/>
              <a:t>bot</a:t>
            </a:r>
            <a:r>
              <a:rPr lang="es-ES" dirty="0"/>
              <a:t> para determinar si les resulta adecuado o útil.</a:t>
            </a:r>
          </a:p>
          <a:p>
            <a:pPr algn="l"/>
            <a:r>
              <a:rPr lang="es-ES" dirty="0"/>
              <a:t>Para ello, es necesario obtener información concreta de los/as usuarios/as que se comprometen a utilizar </a:t>
            </a:r>
            <a:r>
              <a:rPr lang="es-ES" dirty="0" err="1"/>
              <a:t>CareerBot</a:t>
            </a:r>
            <a:r>
              <a:rPr lang="es-ES" dirty="0"/>
              <a:t> para</a:t>
            </a:r>
            <a:r>
              <a:rPr lang="en-US" dirty="0"/>
              <a:t>:</a:t>
            </a:r>
          </a:p>
          <a:p>
            <a:pPr marL="800100" lvl="1" indent="-342900" algn="l">
              <a:buFont typeface="Wingdings" panose="05000000000000000000" pitchFamily="2" charset="2"/>
              <a:buChar char="§"/>
            </a:pPr>
            <a:r>
              <a:rPr lang="es-ES" dirty="0"/>
              <a:t>Buscar empleo, así como oportunidades de educación y formación.</a:t>
            </a:r>
          </a:p>
          <a:p>
            <a:pPr marL="800100" lvl="1" indent="-342900" algn="l">
              <a:buFont typeface="Wingdings" panose="05000000000000000000" pitchFamily="2" charset="2"/>
              <a:buChar char="§"/>
            </a:pPr>
            <a:r>
              <a:rPr lang="es-ES" dirty="0"/>
              <a:t>Adaptar su CV y la preparación de la entrevista a diferentes solicitudes de empleo.</a:t>
            </a:r>
          </a:p>
          <a:p>
            <a:pPr marL="800100" lvl="1" indent="-342900" algn="l">
              <a:buFont typeface="Wingdings" panose="05000000000000000000" pitchFamily="2" charset="2"/>
              <a:buChar char="§"/>
            </a:pPr>
            <a:r>
              <a:rPr lang="es-ES" dirty="0"/>
              <a:t>Seguir investigando sobre las tendencias del mercado laboral, consejos y recomendaciones.</a:t>
            </a:r>
            <a:endParaRPr lang="de-AT" dirty="0"/>
          </a:p>
        </p:txBody>
      </p:sp>
      <p:pic>
        <p:nvPicPr>
          <p:cNvPr id="7" name="Picture 2">
            <a:extLst>
              <a:ext uri="{FF2B5EF4-FFF2-40B4-BE49-F238E27FC236}">
                <a16:creationId xmlns:a16="http://schemas.microsoft.com/office/drawing/2014/main" id="{B41A34A4-DEAE-7D65-75EA-ACD87DB04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A2E22107-AB0E-3DE8-1BE3-4D266B2573F6}"/>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27031340-22A1-0569-2B7D-8A0E73870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2D09315-C80A-2C31-4A7A-E1205F53645A}"/>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622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U4: </a:t>
            </a:r>
            <a:r>
              <a:rPr lang="en-US" sz="2000" dirty="0"/>
              <a:t>T</a:t>
            </a:r>
            <a:r>
              <a:rPr lang="es-ES" sz="2000" dirty="0" err="1"/>
              <a:t>ransferencia</a:t>
            </a:r>
            <a:r>
              <a:rPr lang="es-ES" sz="2000" dirty="0"/>
              <a:t> a la práctica: uso de una metodología </a:t>
            </a:r>
            <a:r>
              <a:rPr lang="es-ES" sz="2000" dirty="0" err="1"/>
              <a:t>CareerBot</a:t>
            </a:r>
            <a:r>
              <a:rPr lang="es-ES" sz="2000" dirty="0"/>
              <a:t> durante y después de una sesión de orientación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es-ES" sz="2800" b="1" dirty="0"/>
              <a:t>¿Cómo tener en cuenta las opiniones de los/as profesionales?</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60179"/>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Se puede rellenar un cuestionario de evaluación sobre el uso de </a:t>
            </a:r>
            <a:r>
              <a:rPr lang="es-ES" dirty="0" err="1"/>
              <a:t>CareerBot</a:t>
            </a:r>
            <a:r>
              <a:rPr lang="es-ES" dirty="0"/>
              <a:t> para ayudarnos a mejorar la herramienta y apoyar mejor a los/as futuros/as usuarios/as.</a:t>
            </a:r>
          </a:p>
          <a:p>
            <a:pPr algn="l"/>
            <a:r>
              <a:rPr lang="es-ES" dirty="0"/>
              <a:t>Las respuestas a este cuestionario también nos ayudarán a crear un manual para la implementación en otras organizaciones, por lo que damos la bienvenida a cualquier sugerencia para utilizar </a:t>
            </a:r>
            <a:r>
              <a:rPr lang="es-ES" dirty="0" err="1"/>
              <a:t>CareerBot</a:t>
            </a:r>
            <a:r>
              <a:rPr lang="es-ES" dirty="0"/>
              <a:t>.</a:t>
            </a:r>
            <a:endParaRPr lang="en-US" dirty="0"/>
          </a:p>
          <a:p>
            <a:pPr marL="342900" indent="-342900" algn="l">
              <a:buFont typeface="Wingdings" panose="05000000000000000000" pitchFamily="2" charset="2"/>
              <a:buChar char="§"/>
            </a:pPr>
            <a:r>
              <a:rPr lang="en-US" dirty="0" err="1"/>
              <a:t>Formulario</a:t>
            </a:r>
            <a:r>
              <a:rPr lang="en-US" dirty="0"/>
              <a:t> de </a:t>
            </a:r>
            <a:r>
              <a:rPr lang="en-US" dirty="0" err="1"/>
              <a:t>evaluación</a:t>
            </a:r>
            <a:r>
              <a:rPr lang="en-US" dirty="0"/>
              <a:t>:  </a:t>
            </a:r>
            <a:endParaRPr lang="en-US" sz="1800" dirty="0">
              <a:solidFill>
                <a:srgbClr val="0563C1"/>
              </a:solidFill>
              <a:effectLst/>
              <a:latin typeface="Calibri" panose="020F0502020204030204" pitchFamily="34" charset="0"/>
              <a:ea typeface="Calibri" panose="020F0502020204030204" pitchFamily="34" charset="0"/>
              <a:hlinkClick r:id="rId3"/>
            </a:endParaRPr>
          </a:p>
          <a:p>
            <a:pPr marL="450215" indent="-179705" algn="just">
              <a:lnSpc>
                <a:spcPct val="115000"/>
              </a:lnSpc>
              <a:spcAft>
                <a:spcPts val="500"/>
              </a:spcAft>
              <a:tabLst>
                <a:tab pos="3562350" algn="l"/>
              </a:tabLst>
            </a:pPr>
            <a:r>
              <a:rPr lang="es-E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https://docs.google.com/forms/d/e/1FAIpQLSfw1PxfNnYwmL3BBu43Rx2bJdFqT1huHr1wvN5v0Gs1W5QpJQ/viewform?usp=sf_link</a:t>
            </a:r>
            <a:endParaRPr lang="de-E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55533E4B-6F11-5DBE-D440-F1EF2BC3D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878" y="4339466"/>
            <a:ext cx="4114800" cy="16475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30B675BC-D3A7-AF0A-157B-1EF8AFEB0EFA}"/>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D31DA8DF-314C-D21D-4FCE-E27196099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EED3D10-8F9E-BC7A-EE54-88E6AAA86096}"/>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300920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M5-U4: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M5-U4-01 – PPT y </a:t>
            </a:r>
            <a:r>
              <a:rPr lang="en-IE" dirty="0" err="1"/>
              <a:t>documento</a:t>
            </a:r>
            <a:r>
              <a:rPr lang="en-IE" dirty="0"/>
              <a:t> Word de M5</a:t>
            </a:r>
          </a:p>
          <a:p>
            <a:pPr marL="342900" indent="-342900" algn="l">
              <a:buFont typeface="Wingdings" panose="05000000000000000000" pitchFamily="2" charset="2"/>
              <a:buChar char="§"/>
            </a:pPr>
            <a:r>
              <a:rPr lang="en-IE" dirty="0"/>
              <a:t>M5-U4-02 – </a:t>
            </a:r>
            <a:r>
              <a:rPr lang="en-IE" dirty="0" err="1"/>
              <a:t>Presentación</a:t>
            </a:r>
            <a:r>
              <a:rPr lang="en-IE" dirty="0"/>
              <a:t> </a:t>
            </a:r>
            <a:r>
              <a:rPr lang="en-IE" i="1" dirty="0"/>
              <a:t>Durante y </a:t>
            </a:r>
            <a:r>
              <a:rPr lang="en-IE" i="1" dirty="0" err="1"/>
              <a:t>después</a:t>
            </a:r>
            <a:r>
              <a:rPr lang="en-IE" i="1" dirty="0"/>
              <a:t> </a:t>
            </a:r>
            <a:r>
              <a:rPr lang="en-IE" dirty="0"/>
              <a:t>de Genial.ly</a:t>
            </a:r>
          </a:p>
          <a:p>
            <a:pPr marL="342900" indent="-342900" algn="l">
              <a:buFont typeface="Wingdings" panose="05000000000000000000" pitchFamily="2" charset="2"/>
              <a:buChar char="§"/>
            </a:pPr>
            <a:r>
              <a:rPr lang="en-IE" dirty="0"/>
              <a:t>M5-U4-03 – </a:t>
            </a:r>
            <a:r>
              <a:rPr lang="en-IE" dirty="0" err="1"/>
              <a:t>Formulario</a:t>
            </a:r>
            <a:r>
              <a:rPr lang="en-IE" dirty="0"/>
              <a:t> de </a:t>
            </a:r>
            <a:r>
              <a:rPr lang="en-IE" dirty="0" err="1"/>
              <a:t>evaluación</a:t>
            </a:r>
            <a:r>
              <a:rPr lang="en-IE" dirty="0"/>
              <a:t> </a:t>
            </a:r>
            <a:r>
              <a:rPr lang="en-IE" dirty="0" err="1"/>
              <a:t>específico</a:t>
            </a:r>
            <a:r>
              <a:rPr lang="en-IE" dirty="0"/>
              <a:t> de </a:t>
            </a:r>
            <a:r>
              <a:rPr lang="en-IE" dirty="0" err="1"/>
              <a:t>su</a:t>
            </a:r>
            <a:r>
              <a:rPr lang="en-IE" dirty="0"/>
              <a:t> </a:t>
            </a:r>
            <a:r>
              <a:rPr lang="en-IE" dirty="0" err="1"/>
              <a:t>país</a:t>
            </a:r>
            <a:endParaRPr lang="en-IE" dirty="0"/>
          </a:p>
        </p:txBody>
      </p:sp>
      <p:grpSp>
        <p:nvGrpSpPr>
          <p:cNvPr id="7" name="Gruppieren 3">
            <a:extLst>
              <a:ext uri="{FF2B5EF4-FFF2-40B4-BE49-F238E27FC236}">
                <a16:creationId xmlns:a16="http://schemas.microsoft.com/office/drawing/2014/main" id="{8CDBFC74-A285-2BBE-2F00-54C619FB0510}"/>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C43B94D1-9248-41C6-7532-98BEB1A91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184C9EE1-2752-6F6F-8965-653638F4428D}"/>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5867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5</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83734" y="1320743"/>
            <a:ext cx="8911830"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4400" b="1" dirty="0" err="1">
                <a:latin typeface="+mj-lt"/>
              </a:rPr>
              <a:t>Exploremos</a:t>
            </a:r>
            <a:r>
              <a:rPr lang="en-IE" sz="4400" b="1" dirty="0">
                <a:latin typeface="+mj-lt"/>
              </a:rPr>
              <a:t> la Unidad 5:</a:t>
            </a:r>
          </a:p>
          <a:p>
            <a:r>
              <a:rPr lang="es-ES" sz="4400" dirty="0">
                <a:latin typeface="+mj-lt"/>
              </a:rPr>
              <a:t>Transferencia a la práctica: soluciones digitales y una metodología </a:t>
            </a:r>
            <a:r>
              <a:rPr lang="es-ES" sz="4400" dirty="0" err="1">
                <a:latin typeface="+mj-lt"/>
              </a:rPr>
              <a:t>CareerBot</a:t>
            </a:r>
            <a:endParaRPr lang="en-IE" sz="4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275846" y="3874830"/>
            <a:ext cx="9276069" cy="1630554"/>
          </a:xfrm>
        </p:spPr>
        <p:txBody>
          <a:bodyPr>
            <a:normAutofit/>
          </a:bodyPr>
          <a:lstStyle/>
          <a:p>
            <a:endParaRPr lang="en-US" sz="2800" dirty="0"/>
          </a:p>
          <a:p>
            <a:r>
              <a:rPr lang="es-ES" sz="2800" dirty="0"/>
              <a:t>para estudiar cómo transferir las soluciones digitales y el marco </a:t>
            </a:r>
            <a:r>
              <a:rPr lang="es-ES" sz="2800" dirty="0" err="1"/>
              <a:t>DigiComp</a:t>
            </a:r>
            <a:r>
              <a:rPr lang="es-ES" sz="2800" dirty="0"/>
              <a:t> a su trabajo diario.</a:t>
            </a:r>
            <a:endParaRPr lang="en-IE" sz="2800" dirty="0"/>
          </a:p>
        </p:txBody>
      </p:sp>
      <p:pic>
        <p:nvPicPr>
          <p:cNvPr id="8" name="Picture 2" descr="Internet learning flat vector illustrations set Internet learning flat vector illustrations set. Online courses, self education. Female cartoon character using ereading app, digital library archive. Business analysis, data analytics distant classes E-Learning stock vector">
            <a:extLst>
              <a:ext uri="{FF2B5EF4-FFF2-40B4-BE49-F238E27FC236}">
                <a16:creationId xmlns:a16="http://schemas.microsoft.com/office/drawing/2014/main" id="{A078DA76-597C-CAF6-D416-A9ACC9C70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8911" y="2379383"/>
            <a:ext cx="1674486" cy="167448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22CDFF59-2EA9-1B7C-3047-CD324A2A4C93}"/>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F2413186-D732-0093-8A82-D2544ACBCB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BB295BC-6B6B-5F85-5E73-085D863C455E}"/>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1266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U5: 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36194" y="2204570"/>
            <a:ext cx="8924339" cy="546754"/>
          </a:xfrm>
        </p:spPr>
        <p:txBody>
          <a:bodyPr>
            <a:normAutofit/>
          </a:bodyPr>
          <a:lstStyle/>
          <a:p>
            <a:pPr algn="l"/>
            <a:r>
              <a:rPr lang="de-AT" sz="2800" dirty="0"/>
              <a:t>Al completar esta unidad aprenderá:</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436194" y="2963334"/>
            <a:ext cx="7934326"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¿Cómo pueden utilizarse otras herramientas digitales para complementar la metodología </a:t>
            </a:r>
            <a:r>
              <a:rPr lang="es-ES" dirty="0" err="1"/>
              <a:t>CareerBot</a:t>
            </a:r>
            <a:r>
              <a:rPr lang="es-ES" dirty="0"/>
              <a:t> en la orientación laboral?</a:t>
            </a:r>
            <a:endParaRPr lang="en-IE" dirty="0"/>
          </a:p>
          <a:p>
            <a:pPr marL="342900" indent="-342900" algn="l">
              <a:buFont typeface="Wingdings" panose="05000000000000000000" pitchFamily="2" charset="2"/>
              <a:buChar char="§"/>
            </a:pPr>
            <a:endParaRPr lang="en-IE" dirty="0"/>
          </a:p>
          <a:p>
            <a:pPr marL="342900" indent="-342900" algn="l">
              <a:buFont typeface="Wingdings" panose="05000000000000000000" pitchFamily="2" charset="2"/>
              <a:buChar char="§"/>
            </a:pPr>
            <a:r>
              <a:rPr lang="es-ES" dirty="0"/>
              <a:t>Por qué es importante tener en cuenta otras herramientas digitales y qué hay que considerar sobre las propias necesidades como profesionales, incluidas las herramientas y competencias necesarias</a:t>
            </a:r>
            <a:r>
              <a:rPr lang="en-IE" dirty="0"/>
              <a:t>.</a:t>
            </a:r>
          </a:p>
          <a:p>
            <a:pPr algn="l"/>
            <a:endParaRPr lang="en-IE" dirty="0"/>
          </a:p>
        </p:txBody>
      </p:sp>
      <p:sp>
        <p:nvSpPr>
          <p:cNvPr id="7" name="TextBox 6">
            <a:extLst>
              <a:ext uri="{FF2B5EF4-FFF2-40B4-BE49-F238E27FC236}">
                <a16:creationId xmlns:a16="http://schemas.microsoft.com/office/drawing/2014/main" id="{04C0914E-D78F-5910-9C3C-CC61603E7A97}"/>
              </a:ext>
            </a:extLst>
          </p:cNvPr>
          <p:cNvSpPr txBox="1"/>
          <p:nvPr/>
        </p:nvSpPr>
        <p:spPr>
          <a:xfrm>
            <a:off x="856746" y="970469"/>
            <a:ext cx="7934325" cy="1133387"/>
          </a:xfrm>
          <a:prstGeom prst="rect">
            <a:avLst/>
          </a:prstGeom>
          <a:noFill/>
        </p:spPr>
        <p:txBody>
          <a:bodyPr wrap="square" rtlCol="0">
            <a:spAutoFit/>
          </a:bodyPr>
          <a:lstStyle/>
          <a:p>
            <a:pPr algn="just">
              <a:lnSpc>
                <a:spcPct val="115000"/>
              </a:lnSpc>
            </a:pPr>
            <a:r>
              <a:rPr lang="es-ES" sz="2000" dirty="0">
                <a:effectLst/>
                <a:latin typeface="Calibri" panose="020F0502020204030204" pitchFamily="34" charset="0"/>
                <a:ea typeface="Calibri" panose="020F0502020204030204" pitchFamily="34" charset="0"/>
                <a:cs typeface="Arial" panose="020B0604020202020204" pitchFamily="34" charset="0"/>
              </a:rPr>
              <a:t>En esta unidad se invita a los/as profesionales a considerar cómo transferir las soluciones digitales y el Marco de competencia </a:t>
            </a:r>
            <a:r>
              <a:rPr lang="es-ES" sz="2000" dirty="0">
                <a:latin typeface="Calibri" panose="020F0502020204030204" pitchFamily="34" charset="0"/>
                <a:ea typeface="Calibri" panose="020F0502020204030204" pitchFamily="34" charset="0"/>
                <a:cs typeface="Arial" panose="020B0604020202020204" pitchFamily="34" charset="0"/>
              </a:rPr>
              <a:t>d</a:t>
            </a:r>
            <a:r>
              <a:rPr lang="es-ES" sz="2000" dirty="0">
                <a:effectLst/>
                <a:latin typeface="Calibri" panose="020F0502020204030204" pitchFamily="34" charset="0"/>
                <a:ea typeface="Calibri" panose="020F0502020204030204" pitchFamily="34" charset="0"/>
                <a:cs typeface="Arial" panose="020B0604020202020204" pitchFamily="34" charset="0"/>
              </a:rPr>
              <a:t>igital a su trabajo diario.</a:t>
            </a:r>
            <a:endParaRPr lang="en-IE"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2" descr="MAN SITTING IN AN OFFICE">
            <a:extLst>
              <a:ext uri="{FF2B5EF4-FFF2-40B4-BE49-F238E27FC236}">
                <a16:creationId xmlns:a16="http://schemas.microsoft.com/office/drawing/2014/main" id="{6BFA14DF-9282-692A-DC98-E497D0172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69" y="2590839"/>
            <a:ext cx="1676321" cy="1676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9" name="Gruppieren 3">
            <a:extLst>
              <a:ext uri="{FF2B5EF4-FFF2-40B4-BE49-F238E27FC236}">
                <a16:creationId xmlns:a16="http://schemas.microsoft.com/office/drawing/2014/main" id="{49E5D434-7D0C-365A-467E-AC4D4420D380}"/>
              </a:ext>
            </a:extLst>
          </p:cNvPr>
          <p:cNvGrpSpPr/>
          <p:nvPr/>
        </p:nvGrpSpPr>
        <p:grpSpPr>
          <a:xfrm>
            <a:off x="797939" y="6184786"/>
            <a:ext cx="11211507" cy="600164"/>
            <a:chOff x="797939" y="6184786"/>
            <a:chExt cx="11211507" cy="600164"/>
          </a:xfrm>
        </p:grpSpPr>
        <p:pic>
          <p:nvPicPr>
            <p:cNvPr id="10" name="Grafik 1">
              <a:extLst>
                <a:ext uri="{FF2B5EF4-FFF2-40B4-BE49-F238E27FC236}">
                  <a16:creationId xmlns:a16="http://schemas.microsoft.com/office/drawing/2014/main" id="{D6F17AC1-6B1D-0443-8E87-66E1297BC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8F57047C-6A74-BCFB-A735-277B2BC8482B}"/>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6207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278254"/>
            <a:ext cx="9291029" cy="613068"/>
          </a:xfrm>
        </p:spPr>
        <p:txBody>
          <a:bodyPr>
            <a:noAutofit/>
          </a:bodyPr>
          <a:lstStyle/>
          <a:p>
            <a:pPr algn="l"/>
            <a:r>
              <a:rPr lang="de-AT" sz="2000" b="1" dirty="0"/>
              <a:t>U5</a:t>
            </a:r>
            <a:r>
              <a:rPr lang="de-AT" sz="2000" dirty="0"/>
              <a:t>:</a:t>
            </a:r>
            <a:r>
              <a:rPr lang="es-ES" sz="2000" dirty="0"/>
              <a:t> Transferencia a la práctica: soluciones digitales y una metodología </a:t>
            </a:r>
            <a:r>
              <a:rPr lang="es-ES" sz="2000" dirty="0" err="1"/>
              <a:t>CareerBot</a:t>
            </a:r>
            <a:r>
              <a:rPr lang="es-ES" sz="2000" dirty="0"/>
              <a:t> </a:t>
            </a:r>
            <a:br>
              <a:rPr lang="en-US" sz="2000" dirty="0"/>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¿Qué competencias digitales?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El módulo 2, U2 «Alfabetización digital y evaluación de las competencias digitales» describe el marco de competencias digitales de la ciudadanía de la UE y su relevancia para la orientación laboral.</a:t>
            </a:r>
            <a:endParaRPr lang="en-US" dirty="0"/>
          </a:p>
          <a:p>
            <a:pPr marL="342900" indent="-342900" algn="l">
              <a:buFont typeface="Wingdings" panose="05000000000000000000" pitchFamily="2" charset="2"/>
              <a:buChar char="§"/>
            </a:pPr>
            <a:r>
              <a:rPr lang="es-ES" dirty="0"/>
              <a:t>Para reflexionar sobre este aprendizaje, puede acceder a una visión general del marco de competencias digitales en el Módulo 2 U2 de esta formación o aquí</a:t>
            </a:r>
            <a:r>
              <a:rPr lang="en-US" dirty="0"/>
              <a:t>: </a:t>
            </a:r>
            <a:r>
              <a:rPr lang="en-US" dirty="0">
                <a:hlinkClick r:id="rId3"/>
              </a:rPr>
              <a:t>https://www.sepe.es/HomeSepe/que-es-el-sepe/que-es-observatorio/Revista-cuadernos-del-mercado-de-trabajo/detalle-articulo?folder=/cuartarevolucionindustrialysuimpactoenelmercadolaboralylaformacion/lacontribuciondelmarcoeuropeodecompetenciasdigitalesparaelciudadanodigcompeneldesarrollodelascompetenciasdigitales</a:t>
            </a:r>
            <a:r>
              <a:rPr lang="en-US" dirty="0"/>
              <a:t>.</a:t>
            </a:r>
          </a:p>
          <a:p>
            <a:pPr marL="342900" indent="-342900" algn="l">
              <a:buFont typeface="Wingdings" panose="05000000000000000000" pitchFamily="2" charset="2"/>
              <a:buChar char="§"/>
            </a:pPr>
            <a:r>
              <a:rPr lang="es-ES" dirty="0"/>
              <a:t>Recomendamos a las personas participantes y a sus usuarios/as que completen cualquiera de las siguientes pruebas de competencias digitales para explorar sus propias competencias y transferir este aprendizaje a la práctica</a:t>
            </a:r>
            <a:r>
              <a:rPr lang="en-US" dirty="0"/>
              <a:t>:</a:t>
            </a:r>
          </a:p>
          <a:p>
            <a:pPr algn="l"/>
            <a:r>
              <a:rPr lang="en-US" dirty="0"/>
              <a:t>1.	</a:t>
            </a:r>
            <a:r>
              <a:rPr lang="en-US" dirty="0">
                <a:hlinkClick r:id="rId4"/>
              </a:rPr>
              <a:t>https://europa.eu/europass/digitalskills/screen/home?lang=es</a:t>
            </a:r>
            <a:r>
              <a:rPr lang="en-US" dirty="0"/>
              <a:t> </a:t>
            </a:r>
          </a:p>
          <a:p>
            <a:pPr algn="l"/>
            <a:r>
              <a:rPr lang="en-US" dirty="0"/>
              <a:t>2.	</a:t>
            </a:r>
            <a:r>
              <a:rPr lang="en-US" dirty="0">
                <a:hlinkClick r:id="rId5"/>
              </a:rPr>
              <a:t>https://digital-skills-jobs.europa.eu/digitalskills/screen/home?lang=es</a:t>
            </a:r>
            <a:r>
              <a:rPr lang="en-US" dirty="0"/>
              <a:t> </a:t>
            </a:r>
          </a:p>
        </p:txBody>
      </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31AC0674-0C2F-9473-4229-113C1F2ABA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C364CD18-6B43-2428-003D-0416775108EB}"/>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53861343-1754-D3C3-8DA5-724729A07A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FF74530-3969-3D5F-904F-74C1B1178A56}"/>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96630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9" y="1378923"/>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Exploremos la Unidad 1</a:t>
            </a:r>
            <a:r>
              <a:rPr lang="de-AT" sz="5400" dirty="0">
                <a:latin typeface="+mj-lt"/>
              </a:rPr>
              <a:t>:</a:t>
            </a:r>
          </a:p>
          <a:p>
            <a:r>
              <a:rPr lang="es-ES" sz="5400" dirty="0">
                <a:latin typeface="+mj-lt"/>
              </a:rPr>
              <a:t>Acuerdo de aprendizaje y por qué es importante</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85571" y="3996667"/>
            <a:ext cx="9276069" cy="1630554"/>
          </a:xfrm>
        </p:spPr>
        <p:txBody>
          <a:bodyPr>
            <a:normAutofit/>
          </a:bodyPr>
          <a:lstStyle/>
          <a:p>
            <a:endParaRPr lang="de-AT" sz="2800" dirty="0"/>
          </a:p>
          <a:p>
            <a:r>
              <a:rPr lang="es-ES" sz="2800" dirty="0"/>
              <a:t>para saber más sobre el acuerdo de aprendizaje y la introducción al diario de reflexión sobre la formación</a:t>
            </a:r>
            <a:endParaRPr lang="de-AT" sz="2800" dirty="0"/>
          </a:p>
        </p:txBody>
      </p:sp>
      <p:pic>
        <p:nvPicPr>
          <p:cNvPr id="1026"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A3C2AAEA-298A-A594-B701-60A7FDC5E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4888" y="2265521"/>
            <a:ext cx="1857375" cy="1857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uppieren 3">
            <a:extLst>
              <a:ext uri="{FF2B5EF4-FFF2-40B4-BE49-F238E27FC236}">
                <a16:creationId xmlns:a16="http://schemas.microsoft.com/office/drawing/2014/main" id="{758C7886-0D11-D76A-DBF5-FBF6C86892B7}"/>
              </a:ext>
            </a:extLst>
          </p:cNvPr>
          <p:cNvGrpSpPr/>
          <p:nvPr/>
        </p:nvGrpSpPr>
        <p:grpSpPr>
          <a:xfrm>
            <a:off x="797939" y="6184786"/>
            <a:ext cx="11211507" cy="600164"/>
            <a:chOff x="797939" y="6184786"/>
            <a:chExt cx="11211507" cy="600164"/>
          </a:xfrm>
        </p:grpSpPr>
        <p:pic>
          <p:nvPicPr>
            <p:cNvPr id="5" name="Grafik 1">
              <a:extLst>
                <a:ext uri="{FF2B5EF4-FFF2-40B4-BE49-F238E27FC236}">
                  <a16:creationId xmlns:a16="http://schemas.microsoft.com/office/drawing/2014/main" id="{FB394A77-AC6C-60BD-89F9-B9CF2EA69D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40DC4087-DD2B-C847-2C05-4751DD154AEF}"/>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1647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278254"/>
            <a:ext cx="9291029" cy="613068"/>
          </a:xfrm>
        </p:spPr>
        <p:txBody>
          <a:bodyPr>
            <a:noAutofit/>
          </a:bodyPr>
          <a:lstStyle/>
          <a:p>
            <a:pPr algn="l"/>
            <a:r>
              <a:rPr lang="de-AT" sz="2000" b="1" dirty="0"/>
              <a:t>U5</a:t>
            </a:r>
            <a:r>
              <a:rPr lang="de-AT" sz="2000" dirty="0"/>
              <a:t>:</a:t>
            </a:r>
            <a:r>
              <a:rPr lang="es-ES" sz="2000" dirty="0"/>
              <a:t> Transferencia a la práctica: soluciones digitales y una metodología </a:t>
            </a:r>
            <a:r>
              <a:rPr lang="es-ES" sz="2000" dirty="0" err="1"/>
              <a:t>CareerBot</a:t>
            </a:r>
            <a:br>
              <a:rPr lang="en-US" sz="2000" dirty="0"/>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¿Por qué usar otras herramientas digitales?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38250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a:t>En el módulo 4, aprendió acerca de una serie de soluciones digitales disponibles, tales como el uso de la IA alternativa, LinkedIn y las pruebas de intereses en línea, entre otros</a:t>
            </a:r>
            <a:r>
              <a:rPr lang="en-US" sz="2000" dirty="0"/>
              <a:t>.</a:t>
            </a:r>
          </a:p>
          <a:p>
            <a:pPr marL="342900" indent="-342900" algn="l">
              <a:buFont typeface="Wingdings" panose="05000000000000000000" pitchFamily="2" charset="2"/>
              <a:buChar char="§"/>
            </a:pPr>
            <a:r>
              <a:rPr lang="es-ES" sz="2000" dirty="0"/>
              <a:t>Otras herramientas digitales son importantes, ya que la transferencia a la práctica implica adaptar e interpretar otros recursos disponibles para satisfacer sus propias necesidades y las de sus usuarios/as.</a:t>
            </a:r>
          </a:p>
          <a:p>
            <a:pPr marL="342900" indent="-342900" algn="l">
              <a:buFont typeface="Wingdings" panose="05000000000000000000" pitchFamily="2" charset="2"/>
              <a:buChar char="§"/>
            </a:pPr>
            <a:r>
              <a:rPr lang="es-ES" sz="2000" dirty="0"/>
              <a:t>Es importante llevar a cabo un ejercicio de mapeo de los servicios y recursos actualmente disponibles para usted y su organización, así como de aquellos a los que le gustaría acceder, pero que requieren tiempo o costes adicionales. </a:t>
            </a:r>
          </a:p>
          <a:p>
            <a:pPr marL="342900" indent="-342900" algn="l">
              <a:buFont typeface="Wingdings" panose="05000000000000000000" pitchFamily="2" charset="2"/>
              <a:buChar char="§"/>
            </a:pPr>
            <a:r>
              <a:rPr lang="es-ES" sz="2000" dirty="0"/>
              <a:t>Sería beneficioso explorar opciones para acceder a plataformas y redes relevantes que apoyen la provisión de orientación y oportunidades de Desarrollo Profesional Continuo (DPC) para mejorar nuestro propio conocimiento de las herramientas digitales.</a:t>
            </a:r>
            <a:endParaRPr lang="en-US" sz="2000" dirty="0"/>
          </a:p>
        </p:txBody>
      </p:sp>
      <p:pic>
        <p:nvPicPr>
          <p:cNvPr id="8"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A3C7B118-0E66-BB79-5283-4F77658B6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3313BABE-69B2-3A1B-8785-1ADE47D8E649}"/>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098C0DD0-2B8C-4C5F-344E-E922788CA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B4FBDB79-AA4C-6288-947C-97CC46F30E8A}"/>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636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U5</a:t>
            </a:r>
            <a:r>
              <a:rPr lang="de-AT" sz="2000" dirty="0"/>
              <a:t>:</a:t>
            </a:r>
            <a:r>
              <a:rPr lang="es-ES" sz="2000" dirty="0"/>
              <a:t> Transferencia a la práctica: soluciones digitales y una metodología </a:t>
            </a:r>
            <a:r>
              <a:rPr lang="es-ES" sz="2000" dirty="0" err="1"/>
              <a:t>CareerBot</a:t>
            </a:r>
            <a:endParaRPr lang="en-US"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¿Cómo integrar otras herramientas digitales?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Una vez que tenga un mapa de las organizaciones y los costes asociados/la inversión de tiempo necesaria, puede planificar cómo introducir esos recursos en su propia práctica.</a:t>
            </a:r>
          </a:p>
          <a:p>
            <a:pPr marL="342900" indent="-342900" algn="l">
              <a:buFont typeface="Wingdings" panose="05000000000000000000" pitchFamily="2" charset="2"/>
              <a:buChar char="§"/>
            </a:pPr>
            <a:r>
              <a:rPr lang="es-ES" dirty="0"/>
              <a:t>Puede que tenga que ponerse en contacto con los/as responsables de su organización o con el departamento de informática para averiguar hasta qué punto es posible integrar el uso de esas plataformas para mejorar su servicio de orientación.</a:t>
            </a:r>
          </a:p>
          <a:p>
            <a:pPr marL="342900" indent="-342900" algn="l">
              <a:buFont typeface="Wingdings" panose="05000000000000000000" pitchFamily="2" charset="2"/>
              <a:buChar char="§"/>
            </a:pPr>
            <a:r>
              <a:rPr lang="es-ES" dirty="0"/>
              <a:t>Tenga en cuenta a los/as usuarios/as que puedan necesitar herramientas de accesibilidad adicionales, como quienes padecen trastornos específicos del aprendizaje o quienes necesitan apoyo adicional en la orientación laboral.</a:t>
            </a:r>
            <a:endParaRPr lang="en-US" dirty="0"/>
          </a:p>
        </p:txBody>
      </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1D28ADF5-2AF3-0F2A-CAB4-A9A61C37A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1884">
            <a:off x="10245786" y="3611547"/>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grpSp>
        <p:nvGrpSpPr>
          <p:cNvPr id="8" name="Gruppieren 3">
            <a:extLst>
              <a:ext uri="{FF2B5EF4-FFF2-40B4-BE49-F238E27FC236}">
                <a16:creationId xmlns:a16="http://schemas.microsoft.com/office/drawing/2014/main" id="{D988C51C-0D23-17F5-D680-8081CDD763BD}"/>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1597D1C7-59A2-A2E2-75CD-AB9390EF3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0850F2E-C5A9-F5E2-2E00-F1C46EEF86BB}"/>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08994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M5-U5: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M5-U5-01 – PPT y </a:t>
            </a:r>
            <a:r>
              <a:rPr lang="en-IE" dirty="0" err="1"/>
              <a:t>documento</a:t>
            </a:r>
            <a:r>
              <a:rPr lang="en-IE" dirty="0"/>
              <a:t> Word de M4 y M5</a:t>
            </a:r>
          </a:p>
        </p:txBody>
      </p:sp>
      <p:grpSp>
        <p:nvGrpSpPr>
          <p:cNvPr id="7" name="Gruppieren 3">
            <a:extLst>
              <a:ext uri="{FF2B5EF4-FFF2-40B4-BE49-F238E27FC236}">
                <a16:creationId xmlns:a16="http://schemas.microsoft.com/office/drawing/2014/main" id="{16F6A5C9-FD51-F133-9AB0-B2213DB55814}"/>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D190EA30-857D-B949-9118-C24C85CF7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3E9C5FA-D26D-C10F-AB8A-AFA58A8104CE}"/>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47038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6</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260885" y="1607423"/>
            <a:ext cx="9218417"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err="1">
                <a:latin typeface="+mj-lt"/>
              </a:rPr>
              <a:t>Exploremos</a:t>
            </a:r>
            <a:r>
              <a:rPr lang="en-IE" sz="5400" b="1" dirty="0">
                <a:latin typeface="+mj-lt"/>
              </a:rPr>
              <a:t> la Unidad 6:</a:t>
            </a:r>
          </a:p>
          <a:p>
            <a:r>
              <a:rPr lang="en-US" sz="5400" dirty="0" err="1">
                <a:latin typeface="+mj-lt"/>
              </a:rPr>
              <a:t>Documentación</a:t>
            </a:r>
            <a:r>
              <a:rPr lang="en-US" sz="5400" dirty="0">
                <a:latin typeface="+mj-lt"/>
              </a:rPr>
              <a:t> y </a:t>
            </a:r>
            <a:r>
              <a:rPr lang="en-US" sz="5400" dirty="0" err="1">
                <a:latin typeface="+mj-lt"/>
              </a:rPr>
              <a:t>reflexión</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275846" y="3874830"/>
            <a:ext cx="9276069" cy="1630554"/>
          </a:xfrm>
        </p:spPr>
        <p:txBody>
          <a:bodyPr>
            <a:normAutofit/>
          </a:bodyPr>
          <a:lstStyle/>
          <a:p>
            <a:endParaRPr lang="en-IE" sz="2800" dirty="0"/>
          </a:p>
          <a:p>
            <a:r>
              <a:rPr lang="es-ES" sz="2800" dirty="0"/>
              <a:t>para saber más sobre documentación y reflexión en una metodología </a:t>
            </a:r>
            <a:r>
              <a:rPr lang="es-ES" sz="2800" dirty="0" err="1"/>
              <a:t>CareerBot</a:t>
            </a:r>
            <a:endParaRPr lang="en-IE" sz="2800" dirty="0"/>
          </a:p>
        </p:txBody>
      </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4F7304B3-EE18-7648-573A-11AEE18B1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16" y="1098420"/>
            <a:ext cx="1674486" cy="1674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1F72801B-F188-495F-829A-6F1F65643B64}"/>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79F99B6C-9881-5E96-411B-AFB01604B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5E202FCF-B1E0-46BF-5CD9-F95F0A86F0B5}"/>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71782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27735" y="89354"/>
            <a:ext cx="8924337" cy="613068"/>
          </a:xfrm>
        </p:spPr>
        <p:txBody>
          <a:bodyPr>
            <a:noAutofit/>
          </a:bodyPr>
          <a:lstStyle/>
          <a:p>
            <a:pPr algn="l"/>
            <a:r>
              <a:rPr lang="de-AT" sz="2400" b="1" dirty="0"/>
              <a:t>U6: </a:t>
            </a:r>
            <a:r>
              <a:rPr lang="en-US" sz="2400" dirty="0" err="1"/>
              <a:t>Documentación</a:t>
            </a:r>
            <a:r>
              <a:rPr lang="en-US" sz="2400" dirty="0"/>
              <a:t> y </a:t>
            </a:r>
            <a:r>
              <a:rPr lang="en-US" sz="2400" dirty="0" err="1"/>
              <a:t>reflexión</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637472" y="916670"/>
            <a:ext cx="8924339" cy="546754"/>
          </a:xfrm>
        </p:spPr>
        <p:txBody>
          <a:bodyPr>
            <a:normAutofit/>
          </a:bodyPr>
          <a:lstStyle/>
          <a:p>
            <a:pPr algn="l"/>
            <a:r>
              <a:rPr lang="de-AT" sz="2800" dirty="0"/>
              <a:t>¿En qué consiste la unidad 6?</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51747" y="1383617"/>
            <a:ext cx="8518895" cy="1008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800" dirty="0"/>
              <a:t>Esta unidad de aprendizaje no proporciona información o contenidos adicionales al curso de formación, sino que se centra en documentar y aportar pruebas de la experiencia de completar el curso, pilotar </a:t>
            </a:r>
            <a:r>
              <a:rPr lang="es-ES" sz="1800" dirty="0" err="1"/>
              <a:t>CareerBot</a:t>
            </a:r>
            <a:r>
              <a:rPr lang="es-ES" sz="1800" dirty="0"/>
              <a:t> y las tareas de las unidades de aprendizaje anteriores con un/a usuario/a.</a:t>
            </a:r>
            <a:endParaRPr lang="en-US" sz="1800" dirty="0"/>
          </a:p>
        </p:txBody>
      </p:sp>
      <p:pic>
        <p:nvPicPr>
          <p:cNvPr id="8" name="Picture 2" descr="MAN SITTING IN AN OFFICE">
            <a:extLst>
              <a:ext uri="{FF2B5EF4-FFF2-40B4-BE49-F238E27FC236}">
                <a16:creationId xmlns:a16="http://schemas.microsoft.com/office/drawing/2014/main" id="{457BC3B3-7244-0558-1C8A-A2B463D80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13" y="3141275"/>
            <a:ext cx="1456637" cy="1456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874A0E-EC75-45A6-F05C-1F66513257D9}"/>
              </a:ext>
            </a:extLst>
          </p:cNvPr>
          <p:cNvSpPr txBox="1"/>
          <p:nvPr/>
        </p:nvSpPr>
        <p:spPr>
          <a:xfrm>
            <a:off x="3055362" y="2582481"/>
            <a:ext cx="7555487" cy="3493264"/>
          </a:xfrm>
          <a:prstGeom prst="rect">
            <a:avLst/>
          </a:prstGeom>
          <a:noFill/>
        </p:spPr>
        <p:txBody>
          <a:bodyPr wrap="square">
            <a:spAutoFit/>
          </a:bodyPr>
          <a:lstStyle/>
          <a:p>
            <a:pPr marL="342900" indent="-342900" algn="l">
              <a:buFont typeface="Wingdings" panose="05000000000000000000" pitchFamily="2" charset="2"/>
              <a:buChar char="§"/>
            </a:pPr>
            <a:r>
              <a:rPr lang="es-ES" sz="1700" dirty="0"/>
              <a:t>Se espera que se completen las plantillas de documentos </a:t>
            </a:r>
            <a:r>
              <a:rPr lang="es-ES" sz="1700" b="1" dirty="0"/>
              <a:t>a lo largo del curso</a:t>
            </a:r>
            <a:r>
              <a:rPr lang="en-US" sz="1700" b="1" dirty="0"/>
              <a:t>.</a:t>
            </a:r>
          </a:p>
          <a:p>
            <a:pPr marL="342900" indent="-342900" algn="l">
              <a:buFont typeface="Wingdings" panose="05000000000000000000" pitchFamily="2" charset="2"/>
              <a:buChar char="§"/>
            </a:pPr>
            <a:endParaRPr lang="en-US" sz="1700" dirty="0"/>
          </a:p>
          <a:p>
            <a:pPr marL="342900" indent="-342900" algn="l">
              <a:buFont typeface="Wingdings" panose="05000000000000000000" pitchFamily="2" charset="2"/>
              <a:buChar char="§"/>
            </a:pPr>
            <a:r>
              <a:rPr lang="es-ES" sz="1700" dirty="0"/>
              <a:t>El acuerdo de aprendizaje debe cumplimentarse </a:t>
            </a:r>
            <a:r>
              <a:rPr lang="es-ES" sz="1700" b="1" dirty="0"/>
              <a:t>antes</a:t>
            </a:r>
            <a:r>
              <a:rPr lang="es-ES" sz="1700" dirty="0"/>
              <a:t> </a:t>
            </a:r>
            <a:r>
              <a:rPr lang="es-ES" sz="1700" b="1" dirty="0"/>
              <a:t>de comenzar </a:t>
            </a:r>
            <a:r>
              <a:rPr lang="es-ES" sz="1700" dirty="0"/>
              <a:t>la formación</a:t>
            </a:r>
            <a:r>
              <a:rPr lang="en-US" sz="1700" dirty="0"/>
              <a:t>.</a:t>
            </a:r>
          </a:p>
          <a:p>
            <a:pPr marL="342900" indent="-342900" algn="l">
              <a:buFont typeface="Wingdings" panose="05000000000000000000" pitchFamily="2" charset="2"/>
              <a:buChar char="§"/>
            </a:pPr>
            <a:endParaRPr lang="en-US" sz="1700" dirty="0"/>
          </a:p>
          <a:p>
            <a:pPr marL="342900" indent="-342900" algn="l">
              <a:buFont typeface="Wingdings" panose="05000000000000000000" pitchFamily="2" charset="2"/>
              <a:buChar char="§"/>
            </a:pPr>
            <a:r>
              <a:rPr lang="es-ES" sz="1700" dirty="0"/>
              <a:t>La experiencia de prueba debe ser posterior a la finalización de la formación presencial/el webinario con personal facilitador y </a:t>
            </a:r>
            <a:r>
              <a:rPr lang="es-ES" sz="1700" b="1" dirty="0"/>
              <a:t>previa</a:t>
            </a:r>
            <a:r>
              <a:rPr lang="es-ES" sz="1700" dirty="0"/>
              <a:t> a la charla de expertos/as</a:t>
            </a:r>
            <a:r>
              <a:rPr lang="en-US" sz="1700" dirty="0"/>
              <a:t> </a:t>
            </a:r>
          </a:p>
          <a:p>
            <a:pPr marL="342900" indent="-342900" algn="l">
              <a:buFont typeface="Wingdings" panose="05000000000000000000" pitchFamily="2" charset="2"/>
              <a:buChar char="§"/>
            </a:pPr>
            <a:endParaRPr lang="en-US" sz="1700" dirty="0"/>
          </a:p>
          <a:p>
            <a:pPr marL="342900" indent="-342900" algn="l">
              <a:buFont typeface="Wingdings" panose="05000000000000000000" pitchFamily="2" charset="2"/>
              <a:buChar char="§"/>
            </a:pPr>
            <a:r>
              <a:rPr lang="es-ES" sz="1700" dirty="0"/>
              <a:t>La charla de expertos/as será organizada por la organización coordinadora del proyecto </a:t>
            </a:r>
            <a:r>
              <a:rPr lang="es-ES" sz="1700" dirty="0" err="1"/>
              <a:t>CareerBot</a:t>
            </a:r>
            <a:r>
              <a:rPr lang="es-ES" sz="1700" dirty="0"/>
              <a:t> </a:t>
            </a:r>
            <a:r>
              <a:rPr lang="es-ES" sz="1700" b="1" dirty="0"/>
              <a:t>tras la finalización </a:t>
            </a:r>
            <a:r>
              <a:rPr lang="es-ES" sz="1700" dirty="0"/>
              <a:t>de la formación y la experiencia de prueba con personas usuarias y tiene como objetivo proporcionar información sobre la prueba y la experiencia general del curso.</a:t>
            </a:r>
            <a:endParaRPr lang="en-US" sz="1700" dirty="0"/>
          </a:p>
        </p:txBody>
      </p:sp>
      <p:grpSp>
        <p:nvGrpSpPr>
          <p:cNvPr id="7" name="Gruppieren 3">
            <a:extLst>
              <a:ext uri="{FF2B5EF4-FFF2-40B4-BE49-F238E27FC236}">
                <a16:creationId xmlns:a16="http://schemas.microsoft.com/office/drawing/2014/main" id="{8CBBEDF7-1870-ADD3-2293-83AF491F6F2A}"/>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35E6DF1C-E796-C8FF-DAB8-D01AC2743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49CDD4B2-A8F1-B7C4-8A97-6C3F5923EA7F}"/>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1286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M5-U6: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M5-U6-01 – PPT y </a:t>
            </a:r>
            <a:r>
              <a:rPr lang="en-IE" dirty="0" err="1"/>
              <a:t>documento</a:t>
            </a:r>
            <a:r>
              <a:rPr lang="en-IE" dirty="0"/>
              <a:t> Word de M5</a:t>
            </a:r>
          </a:p>
          <a:p>
            <a:pPr marL="342900" indent="-342900" algn="l">
              <a:buFont typeface="Wingdings" panose="05000000000000000000" pitchFamily="2" charset="2"/>
              <a:buChar char="§"/>
            </a:pPr>
            <a:r>
              <a:rPr lang="en-IE" dirty="0"/>
              <a:t>M5-U6-02 – </a:t>
            </a:r>
            <a:r>
              <a:rPr lang="es-ES" dirty="0"/>
              <a:t>Todos los documentos adicionales del curso</a:t>
            </a:r>
            <a:endParaRPr lang="en-IE" dirty="0"/>
          </a:p>
        </p:txBody>
      </p:sp>
      <p:grpSp>
        <p:nvGrpSpPr>
          <p:cNvPr id="7" name="Gruppieren 3">
            <a:extLst>
              <a:ext uri="{FF2B5EF4-FFF2-40B4-BE49-F238E27FC236}">
                <a16:creationId xmlns:a16="http://schemas.microsoft.com/office/drawing/2014/main" id="{B44A3F71-9383-0EFE-02B2-305A4BE5B923}"/>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F1B6D35D-753C-1E2C-822E-DFE04CFF1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0E419A4A-3A1C-B803-2CBF-6A651F8E8618}"/>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5683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n-IE" sz="4000" dirty="0"/>
              <a:t>¡</a:t>
            </a:r>
            <a:r>
              <a:rPr lang="en-IE" sz="4000" dirty="0" err="1"/>
              <a:t>Sigamos</a:t>
            </a:r>
            <a:r>
              <a:rPr lang="en-IE" sz="4000" dirty="0"/>
              <a:t> </a:t>
            </a:r>
            <a:r>
              <a:rPr lang="en-IE" sz="4000" dirty="0" err="1"/>
              <a:t>en</a:t>
            </a:r>
            <a:r>
              <a:rPr lang="en-IE" sz="4000" dirty="0"/>
              <a:t> </a:t>
            </a:r>
            <a:r>
              <a:rPr lang="en-IE" sz="4000" dirty="0" err="1"/>
              <a:t>contacto</a:t>
            </a:r>
            <a:r>
              <a:rPr lang="en-IE" sz="4000" dirty="0"/>
              <a: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de-AT" sz="2000" dirty="0">
                <a:latin typeface="+mj-lt"/>
              </a:rPr>
              <a:t>Web: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de-AT" sz="2000" dirty="0">
                <a:latin typeface="+mj-lt"/>
              </a:rPr>
              <a:t>Vídeos: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de-AT" sz="2000" dirty="0">
                <a:latin typeface="+mj-lt"/>
              </a:rPr>
              <a:t>Formación en línea: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307015" y="5960854"/>
            <a:ext cx="2030665" cy="4255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08521" y="5883238"/>
            <a:ext cx="5467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ORGANIZACIÓN LÍDER Y COORDINADORA DEL PROYECTO</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DURACIÓN DEL PROYECTO</a:t>
            </a:r>
          </a:p>
          <a:p>
            <a:pPr marL="0" indent="0">
              <a:lnSpc>
                <a:spcPct val="100000"/>
              </a:lnSpc>
              <a:spcBef>
                <a:spcPts val="300"/>
              </a:spcBef>
              <a:buFont typeface="Arial" panose="020B0604020202020204" pitchFamily="34" charset="0"/>
              <a:buNone/>
            </a:pPr>
            <a:r>
              <a:rPr lang="en-GB" sz="1100" dirty="0" err="1"/>
              <a:t>Desde</a:t>
            </a:r>
            <a:r>
              <a:rPr lang="en-GB" sz="1100" dirty="0"/>
              <a:t> </a:t>
            </a:r>
            <a:r>
              <a:rPr lang="en-GB" sz="1100" dirty="0" err="1"/>
              <a:t>noviembre</a:t>
            </a:r>
            <a:r>
              <a:rPr lang="en-GB" sz="1100" dirty="0"/>
              <a:t> de 2021 hasta </a:t>
            </a:r>
            <a:r>
              <a:rPr lang="en-GB" sz="1100" dirty="0" err="1"/>
              <a:t>agosto</a:t>
            </a:r>
            <a:r>
              <a:rPr lang="en-GB" sz="1100" dirty="0"/>
              <a:t> de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err="1"/>
              <a:t>ProGRAMA</a:t>
            </a:r>
            <a:endParaRPr lang="en-GB" sz="1100" cap="all" dirty="0"/>
          </a:p>
          <a:p>
            <a:pPr marL="0" indent="0">
              <a:lnSpc>
                <a:spcPct val="100000"/>
              </a:lnSpc>
              <a:spcBef>
                <a:spcPts val="300"/>
              </a:spcBef>
              <a:buFont typeface="Arial" panose="020B0604020202020204" pitchFamily="34" charset="0"/>
              <a:buNone/>
            </a:pPr>
            <a:r>
              <a:rPr lang="en-GB" sz="1100" dirty="0" err="1"/>
              <a:t>Asociación</a:t>
            </a:r>
            <a:r>
              <a:rPr lang="en-GB" sz="1100" dirty="0"/>
              <a:t> </a:t>
            </a:r>
            <a:r>
              <a:rPr lang="en-GB" sz="1100" dirty="0" err="1"/>
              <a:t>estratégica</a:t>
            </a:r>
            <a:r>
              <a:rPr lang="en-GB" sz="1100" dirty="0"/>
              <a:t> Erasmus+</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err="1"/>
              <a:t>Contacto</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ORGANIZACIONES SOCIAS</a:t>
            </a:r>
          </a:p>
          <a:p>
            <a:pPr marL="0" indent="0" algn="l">
              <a:buNone/>
            </a:pPr>
            <a:r>
              <a:rPr lang="de-AT" sz="1100" b="0" i="0" u="sng" strike="noStrike" dirty="0">
                <a:effectLst/>
                <a:hlinkClick r:id="rId7">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9">
                  <a:extLst>
                    <a:ext uri="{A12FA001-AC4F-418D-AE19-62706E023703}">
                      <ahyp:hlinkClr xmlns:ahyp="http://schemas.microsoft.com/office/drawing/2018/hyperlinkcolor" val="tx"/>
                    </a:ext>
                  </a:extLst>
                </a:hlinkClick>
              </a:rPr>
              <a:t>Synergasia</a:t>
            </a:r>
            <a:r>
              <a:rPr lang="de-AT" sz="1100" b="0" i="0" u="sng" strike="noStrike" dirty="0">
                <a:effectLst/>
                <a:hlinkClick r:id="rId9">
                  <a:extLst>
                    <a:ext uri="{A12FA001-AC4F-418D-AE19-62706E023703}">
                      <ahyp:hlinkClr xmlns:ahyp="http://schemas.microsoft.com/office/drawing/2018/hyperlinkcolor" val="tx"/>
                    </a:ext>
                  </a:extLst>
                </a:hlinkClick>
              </a:rPr>
              <a:t> </a:t>
            </a:r>
            <a:r>
              <a:rPr lang="de-AT" sz="1100" b="0" i="0" u="sng" strike="noStrike" dirty="0" err="1">
                <a:effectLst/>
                <a:hlinkClick r:id="rId9">
                  <a:extLst>
                    <a:ext uri="{A12FA001-AC4F-418D-AE19-62706E023703}">
                      <ahyp:hlinkClr xmlns:ahyp="http://schemas.microsoft.com/office/drawing/2018/hyperlinkcolor" val="tx"/>
                    </a:ext>
                  </a:extLst>
                </a:hlinkClick>
              </a:rPr>
              <a:t>Enegon</a:t>
            </a:r>
            <a:r>
              <a:rPr lang="de-AT" sz="1100" b="0" i="0" u="sng" strike="noStrike" dirty="0">
                <a:effectLst/>
                <a:hlinkClick r:id="rId9">
                  <a:extLst>
                    <a:ext uri="{A12FA001-AC4F-418D-AE19-62706E023703}">
                      <ahyp:hlinkClr xmlns:ahyp="http://schemas.microsoft.com/office/drawing/2018/hyperlinkcolor" val="tx"/>
                    </a:ext>
                  </a:extLst>
                </a:hlinkClick>
              </a:rPr>
              <a:t> </a:t>
            </a:r>
            <a:r>
              <a:rPr lang="de-AT" sz="1100" b="0" i="0" u="sng" strike="noStrike" dirty="0" err="1">
                <a:effectLst/>
                <a:hlinkClick r:id="rId9">
                  <a:extLst>
                    <a:ext uri="{A12FA001-AC4F-418D-AE19-62706E023703}">
                      <ahyp:hlinkClr xmlns:ahyp="http://schemas.microsoft.com/office/drawing/2018/hyperlinkcolor" val="tx"/>
                    </a:ext>
                  </a:extLst>
                </a:hlinkClick>
              </a:rPr>
              <a:t>Politon</a:t>
            </a:r>
            <a:r>
              <a:rPr lang="de-AT" sz="1100" b="0" i="0" u="sng" strike="noStrike" dirty="0">
                <a:effectLst/>
                <a:hlinkClick r:id="rId9">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0">
                  <a:extLst>
                    <a:ext uri="{A12FA001-AC4F-418D-AE19-62706E023703}">
                      <ahyp:hlinkClr xmlns:ahyp="http://schemas.microsoft.com/office/drawing/2018/hyperlinkcolor" val="tx"/>
                    </a:ext>
                  </a:extLst>
                </a:hlinkClick>
              </a:rPr>
              <a:t>Pontydysgu</a:t>
            </a:r>
            <a:r>
              <a:rPr lang="de-AT" sz="1100" b="0" i="0" u="sng" strike="noStrike" dirty="0">
                <a:effectLst/>
                <a:hlinkClick r:id="rId10">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Consultoría</a:t>
            </a:r>
            <a:r>
              <a:rPr lang="de-AT" sz="1100" b="0" i="0" u="sng" strike="noStrike" dirty="0">
                <a:effectLst/>
                <a:hlinkClick r:id="rId11">
                  <a:extLst>
                    <a:ext uri="{A12FA001-AC4F-418D-AE19-62706E023703}">
                      <ahyp:hlinkClr xmlns:ahyp="http://schemas.microsoft.com/office/drawing/2018/hyperlinkcolor" val="tx"/>
                    </a:ext>
                  </a:extLst>
                </a:hlinkClick>
              </a:rPr>
              <a:t> de </a:t>
            </a:r>
            <a:r>
              <a:rPr lang="de-AT" sz="1100" b="0" i="0" u="sng" strike="noStrike" dirty="0" err="1">
                <a:effectLst/>
                <a:hlinkClick r:id="rId11">
                  <a:extLst>
                    <a:ext uri="{A12FA001-AC4F-418D-AE19-62706E023703}">
                      <ahyp:hlinkClr xmlns:ahyp="http://schemas.microsoft.com/office/drawing/2018/hyperlinkcolor" val="tx"/>
                    </a:ext>
                  </a:extLst>
                </a:hlinkClick>
              </a:rPr>
              <a:t>Innovación</a:t>
            </a:r>
            <a:r>
              <a:rPr lang="de-AT" sz="1100" b="0" i="0" u="sng" strike="noStrike" dirty="0">
                <a:effectLst/>
                <a:hlinkClick r:id="rId11">
                  <a:extLst>
                    <a:ext uri="{A12FA001-AC4F-418D-AE19-62706E023703}">
                      <ahyp:hlinkClr xmlns:ahyp="http://schemas.microsoft.com/office/drawing/2018/hyperlinkcolor" val="tx"/>
                    </a:ext>
                  </a:extLst>
                </a:hlinkClick>
              </a:rPr>
              <a:t> </a:t>
            </a:r>
            <a:r>
              <a:rPr lang="de-AT" sz="1100" b="0" i="0" u="sng" strike="noStrike" dirty="0" err="1">
                <a:effectLst/>
                <a:hlinkClick r:id="rId11">
                  <a:extLst>
                    <a:ext uri="{A12FA001-AC4F-418D-AE19-62706E023703}">
                      <ahyp:hlinkClr xmlns:ahyp="http://schemas.microsoft.com/office/drawing/2018/hyperlinkcolor" val="tx"/>
                    </a:ext>
                  </a:extLst>
                </a:hlinkClick>
              </a:rPr>
              <a:t>Social</a:t>
            </a:r>
            <a:r>
              <a:rPr lang="de-AT" sz="1100" b="0" i="0" u="sng" strike="noStrike" dirty="0">
                <a:effectLst/>
                <a:hlinkClick r:id="rId11">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Ballymun</a:t>
            </a:r>
            <a:r>
              <a:rPr lang="de-AT" sz="1100" b="0" i="0" u="sng" strike="noStrike" dirty="0">
                <a:effectLst/>
                <a:hlinkClick r:id="rId12">
                  <a:extLst>
                    <a:ext uri="{A12FA001-AC4F-418D-AE19-62706E023703}">
                      <ahyp:hlinkClr xmlns:ahyp="http://schemas.microsoft.com/office/drawing/2018/hyperlinkcolor" val="tx"/>
                    </a:ext>
                  </a:extLst>
                </a:hlinkClick>
              </a:rPr>
              <a:t> Job </a:t>
            </a:r>
            <a:r>
              <a:rPr lang="de-AT" sz="1100" b="0" i="0" u="sng" strike="noStrike" dirty="0" err="1">
                <a:effectLst/>
                <a:hlinkClick r:id="rId12">
                  <a:extLst>
                    <a:ext uri="{A12FA001-AC4F-418D-AE19-62706E023703}">
                      <ahyp:hlinkClr xmlns:ahyp="http://schemas.microsoft.com/office/drawing/2018/hyperlinkcolor" val="tx"/>
                    </a:ext>
                  </a:extLst>
                </a:hlinkClick>
              </a:rPr>
              <a:t>Centre</a:t>
            </a:r>
            <a:r>
              <a:rPr lang="de-AT" sz="1100" b="0" i="0" u="sng" strike="noStrike" dirty="0">
                <a:effectLst/>
                <a:hlinkClick r:id="rId12">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10652"/>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s-ES" altLang="de-DE" sz="1200" dirty="0">
                <a:solidFill>
                  <a:srgbClr val="464646"/>
                </a:solidFill>
                <a:ea typeface="Times New Roman" panose="02020603050405020304" pitchFamily="18" charset="0"/>
                <a:cs typeface="Times New Roman" panose="02020603050405020304" pitchFamily="18" charset="0"/>
              </a:rPr>
              <a:t>Este documento está bajo licencia CC BY-NC-ND. Véase</a:t>
            </a:r>
            <a:r>
              <a:rPr lang="de-AT" altLang="de-DE" sz="1200" dirty="0">
                <a:solidFill>
                  <a:srgbClr val="464646"/>
                </a:solidFill>
                <a:ea typeface="Times New Roman" panose="02020603050405020304" pitchFamily="18" charset="0"/>
                <a:cs typeface="Times New Roman" panose="02020603050405020304" pitchFamily="18" charset="0"/>
              </a:rPr>
              <a:t>: </a:t>
            </a:r>
            <a:r>
              <a:rPr lang="de-AT" altLang="de-DE" sz="1200" dirty="0">
                <a:solidFill>
                  <a:srgbClr val="000000"/>
                </a:solidFill>
                <a:ea typeface="Times New Roman" panose="02020603050405020304" pitchFamily="18" charset="0"/>
                <a:cs typeface="Times New Roman" panose="02020603050405020304" pitchFamily="18" charset="0"/>
                <a:hlinkClick r:id="rId13"/>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U1: 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988828" y="2167615"/>
            <a:ext cx="7754938" cy="546754"/>
          </a:xfrm>
        </p:spPr>
        <p:txBody>
          <a:bodyPr>
            <a:normAutofit/>
          </a:bodyPr>
          <a:lstStyle/>
          <a:p>
            <a:pPr algn="l"/>
            <a:r>
              <a:rPr lang="de-AT" sz="2800" dirty="0"/>
              <a:t>Al completar esta unidad aprenderá: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480802" y="2787268"/>
            <a:ext cx="674590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Qué es un acuerdo de aprendizaje y los criterios necesarios para completar el acuerdo de aprendizaje del proceso de formación </a:t>
            </a:r>
            <a:r>
              <a:rPr lang="es-ES" dirty="0" err="1"/>
              <a:t>CareerBot</a:t>
            </a:r>
            <a:endParaRPr lang="es-ES" dirty="0"/>
          </a:p>
          <a:p>
            <a:pPr marL="342900" indent="-342900" algn="l">
              <a:buFont typeface="Wingdings" panose="05000000000000000000" pitchFamily="2" charset="2"/>
              <a:buChar char="§"/>
            </a:pPr>
            <a:r>
              <a:rPr lang="es-ES" dirty="0"/>
              <a:t>La importancia de un acuerdo de aprendizaje dentro de este proceso de formación</a:t>
            </a:r>
          </a:p>
          <a:p>
            <a:pPr marL="342900" indent="-342900" algn="l">
              <a:buFont typeface="Wingdings" panose="05000000000000000000" pitchFamily="2" charset="2"/>
              <a:buChar char="§"/>
            </a:pPr>
            <a:r>
              <a:rPr lang="es-ES" dirty="0"/>
              <a:t>Cómo está diseñado el proceso de formación </a:t>
            </a:r>
            <a:r>
              <a:rPr lang="es-ES" dirty="0" err="1"/>
              <a:t>CareerBot</a:t>
            </a:r>
            <a:r>
              <a:rPr lang="es-ES" dirty="0"/>
              <a:t> y los requisitos, incluida la cumplimentación de un diario de reflexión sobre la formación</a:t>
            </a:r>
            <a:endParaRPr lang="de-AT" dirty="0"/>
          </a:p>
        </p:txBody>
      </p:sp>
      <p:pic>
        <p:nvPicPr>
          <p:cNvPr id="7" name="Picture 2" descr="MAN SITTING IN AN OFFICE">
            <a:extLst>
              <a:ext uri="{FF2B5EF4-FFF2-40B4-BE49-F238E27FC236}">
                <a16:creationId xmlns:a16="http://schemas.microsoft.com/office/drawing/2014/main" id="{830A1922-5FDE-1CF3-60D1-BCF10680B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95" y="2888328"/>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4F4437-8450-1826-F0DC-7DFFBF656FB7}"/>
              </a:ext>
            </a:extLst>
          </p:cNvPr>
          <p:cNvSpPr txBox="1"/>
          <p:nvPr/>
        </p:nvSpPr>
        <p:spPr>
          <a:xfrm>
            <a:off x="856746" y="974122"/>
            <a:ext cx="8416463" cy="1200329"/>
          </a:xfrm>
          <a:prstGeom prst="rect">
            <a:avLst/>
          </a:prstGeom>
          <a:noFill/>
        </p:spPr>
        <p:txBody>
          <a:bodyPr wrap="square" rtlCol="0">
            <a:spAutoFit/>
          </a:bodyPr>
          <a:lstStyle/>
          <a:p>
            <a:r>
              <a:rPr lang="es-ES" sz="2400" dirty="0">
                <a:solidFill>
                  <a:srgbClr val="000000"/>
                </a:solidFill>
                <a:effectLst/>
                <a:latin typeface="Calibri" panose="020F0502020204030204" pitchFamily="34" charset="0"/>
                <a:ea typeface="Calibri" panose="020F0502020204030204" pitchFamily="34" charset="0"/>
              </a:rPr>
              <a:t>El proceso de formación comienza con la definición del acuerdo de aprendizaje, que aclara las cualificaciones previas y la motivación individual del alumnado o del/de la profesional</a:t>
            </a:r>
            <a:r>
              <a:rPr lang="en-GB" sz="2400" dirty="0">
                <a:solidFill>
                  <a:srgbClr val="000000"/>
                </a:solidFill>
                <a:effectLst/>
                <a:latin typeface="Calibri" panose="020F0502020204030204" pitchFamily="34" charset="0"/>
                <a:ea typeface="Calibri" panose="020F0502020204030204" pitchFamily="34" charset="0"/>
              </a:rPr>
              <a:t>. </a:t>
            </a:r>
            <a:endParaRPr lang="en-IE" sz="2400" dirty="0"/>
          </a:p>
        </p:txBody>
      </p:sp>
      <p:grpSp>
        <p:nvGrpSpPr>
          <p:cNvPr id="9" name="Gruppieren 3">
            <a:extLst>
              <a:ext uri="{FF2B5EF4-FFF2-40B4-BE49-F238E27FC236}">
                <a16:creationId xmlns:a16="http://schemas.microsoft.com/office/drawing/2014/main" id="{61C5EB64-8D1C-9236-BF65-042CD1D3C2EB}"/>
              </a:ext>
            </a:extLst>
          </p:cNvPr>
          <p:cNvGrpSpPr/>
          <p:nvPr/>
        </p:nvGrpSpPr>
        <p:grpSpPr>
          <a:xfrm>
            <a:off x="797939" y="6184786"/>
            <a:ext cx="11211507" cy="600164"/>
            <a:chOff x="797939" y="6184786"/>
            <a:chExt cx="11211507" cy="600164"/>
          </a:xfrm>
        </p:grpSpPr>
        <p:pic>
          <p:nvPicPr>
            <p:cNvPr id="10" name="Grafik 1">
              <a:extLst>
                <a:ext uri="{FF2B5EF4-FFF2-40B4-BE49-F238E27FC236}">
                  <a16:creationId xmlns:a16="http://schemas.microsoft.com/office/drawing/2014/main" id="{F4D47827-7939-3B07-C2C6-994409B48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97C832EC-C0AD-A2AC-DA22-C84F48462CE0}"/>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U1: </a:t>
            </a:r>
            <a:r>
              <a:rPr lang="es-ES" sz="2000" dirty="0"/>
              <a:t>Acuerdo de aprendizaje y por qué es importante</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Paso 1: El acuerdo de aprendizaje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El acuerdo de aprendizaje es un modelo de documento que deben cumplimentar todos/as los/as profesionales de la orientación profesional antes de la formación </a:t>
            </a:r>
            <a:r>
              <a:rPr lang="es-ES" dirty="0" err="1"/>
              <a:t>CareerBot</a:t>
            </a:r>
            <a:r>
              <a:rPr lang="es-ES" dirty="0"/>
              <a:t>, y en él se describen los datos personales del profesional y del proveedor de la formación, incluidos los datos del personal formador o facilitador.</a:t>
            </a:r>
          </a:p>
          <a:p>
            <a:pPr algn="l"/>
            <a:r>
              <a:rPr lang="es-ES" dirty="0"/>
              <a:t>El acuerdo de aprendizaje es el </a:t>
            </a:r>
            <a:r>
              <a:rPr lang="es-ES" b="1" dirty="0"/>
              <a:t>paso 1 </a:t>
            </a:r>
            <a:r>
              <a:rPr lang="es-ES" dirty="0"/>
              <a:t>de la formación </a:t>
            </a:r>
            <a:r>
              <a:rPr lang="es-ES" dirty="0" err="1"/>
              <a:t>CareerBot</a:t>
            </a:r>
            <a:r>
              <a:rPr lang="es-ES" dirty="0"/>
              <a:t> y debe</a:t>
            </a:r>
            <a:r>
              <a:rPr lang="en-US" dirty="0"/>
              <a:t>:</a:t>
            </a:r>
          </a:p>
          <a:p>
            <a:pPr marL="800100" lvl="1" indent="-342900" algn="l">
              <a:buFont typeface="Wingdings" panose="05000000000000000000" pitchFamily="2" charset="2"/>
              <a:buChar char="§"/>
            </a:pPr>
            <a:r>
              <a:rPr lang="es-ES" dirty="0"/>
              <a:t>Estar firmado por la organización que imparte la formación y por el/la profesional.</a:t>
            </a:r>
          </a:p>
          <a:p>
            <a:pPr marL="800100" lvl="1" indent="-342900" algn="l">
              <a:buFont typeface="Wingdings" panose="05000000000000000000" pitchFamily="2" charset="2"/>
              <a:buChar char="§"/>
            </a:pPr>
            <a:r>
              <a:rPr lang="es-ES" dirty="0"/>
              <a:t>Describir las cualificaciones previas del alumnado (profesionales).</a:t>
            </a:r>
          </a:p>
          <a:p>
            <a:pPr marL="800100" lvl="1" indent="-342900" algn="l">
              <a:buFont typeface="Wingdings" panose="05000000000000000000" pitchFamily="2" charset="2"/>
              <a:buChar char="§"/>
            </a:pPr>
            <a:r>
              <a:rPr lang="es-ES" dirty="0"/>
              <a:t>Enumerar las competencias que adquirirán los/as profesionales.</a:t>
            </a:r>
          </a:p>
          <a:p>
            <a:pPr marL="800100" lvl="1" indent="-342900" algn="l">
              <a:buFont typeface="Wingdings" panose="05000000000000000000" pitchFamily="2" charset="2"/>
              <a:buChar char="§"/>
            </a:pPr>
            <a:r>
              <a:rPr lang="es-ES" dirty="0"/>
              <a:t>Describir la motivación de los/as profesionales para participar en la formación.</a:t>
            </a:r>
            <a:endParaRPr lang="de-AT" dirty="0"/>
          </a:p>
          <a:p>
            <a:pPr algn="l"/>
            <a:endParaRPr lang="de-AT" dirty="0"/>
          </a:p>
        </p:txBody>
      </p:sp>
      <p:pic>
        <p:nvPicPr>
          <p:cNvPr id="7" name="Picture 2">
            <a:extLst>
              <a:ext uri="{FF2B5EF4-FFF2-40B4-BE49-F238E27FC236}">
                <a16:creationId xmlns:a16="http://schemas.microsoft.com/office/drawing/2014/main" id="{FD2A1B62-8C5A-1E43-0214-7BECD5519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36DC586B-208F-3FA8-CAF2-A85C4C058EDB}"/>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0DFEB33A-928D-19B3-1EEF-56C0B9C12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89A3332-6AA9-454E-DA0B-D1C2C210A949}"/>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0437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U1: </a:t>
            </a:r>
            <a:r>
              <a:rPr lang="es-ES" sz="2000" dirty="0"/>
              <a:t>Acuerdo de aprendizaje y por qué es importante</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4346" y="999441"/>
            <a:ext cx="8924339" cy="546754"/>
          </a:xfrm>
        </p:spPr>
        <p:txBody>
          <a:bodyPr>
            <a:normAutofit/>
          </a:bodyPr>
          <a:lstStyle/>
          <a:p>
            <a:pPr algn="l"/>
            <a:r>
              <a:rPr lang="de-AT" sz="2800" b="1" dirty="0"/>
              <a:t>Acuerdo de aprendizaje y por qué es importante: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537888"/>
            <a:ext cx="8924339" cy="45471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sz="2200" dirty="0"/>
              <a:t>Garantizará que los/as participantes estén familiarizados/as con el proyecto </a:t>
            </a:r>
            <a:r>
              <a:rPr lang="es-ES" sz="2200" dirty="0" err="1"/>
              <a:t>CareerBot</a:t>
            </a:r>
            <a:r>
              <a:rPr lang="es-ES" sz="2200" dirty="0"/>
              <a:t> antes de completar la formación, y la información proporcionada se comparará con las reflexiones finales sobre la última unidad de formación para evaluar si las expectativas de los/as participantes se han cumplido o incluso superado en términos del uso potencial de </a:t>
            </a:r>
            <a:r>
              <a:rPr lang="es-ES" sz="2200" dirty="0" err="1"/>
              <a:t>CareerBot</a:t>
            </a:r>
            <a:r>
              <a:rPr lang="es-ES" sz="2200" dirty="0"/>
              <a:t> para sus propias prácticas.</a:t>
            </a:r>
          </a:p>
          <a:p>
            <a:pPr marL="342900" indent="-342900" algn="l">
              <a:buFont typeface="Wingdings" panose="05000000000000000000" pitchFamily="2" charset="2"/>
              <a:buChar char="§"/>
            </a:pPr>
            <a:r>
              <a:rPr lang="es-ES" sz="2200" dirty="0"/>
              <a:t>El acuerdo de aprendizaje resume las calificaciones previas de la persona participante y la experiencia práctica que tiene en el campo para completar una experiencia de prueba significativa con el grupo objetivo del proyecto </a:t>
            </a:r>
            <a:r>
              <a:rPr lang="es-ES" sz="2200" dirty="0" err="1"/>
              <a:t>CareerBot</a:t>
            </a:r>
            <a:r>
              <a:rPr lang="en-US" sz="2200" dirty="0"/>
              <a:t>. </a:t>
            </a:r>
            <a:endParaRPr lang="en-US" sz="2200" b="1" dirty="0"/>
          </a:p>
          <a:p>
            <a:pPr algn="l"/>
            <a:r>
              <a:rPr lang="en-US" sz="2200" b="1" dirty="0" err="1"/>
              <a:t>Documentos</a:t>
            </a:r>
            <a:r>
              <a:rPr lang="en-US" sz="2200" b="1" dirty="0"/>
              <a:t> </a:t>
            </a:r>
            <a:r>
              <a:rPr lang="en-US" sz="2200" b="1" dirty="0" err="1"/>
              <a:t>adicionales</a:t>
            </a:r>
            <a:r>
              <a:rPr lang="en-US" sz="2200" b="1" dirty="0"/>
              <a:t> para M5: </a:t>
            </a:r>
          </a:p>
          <a:p>
            <a:pPr algn="l"/>
            <a:r>
              <a:rPr lang="en-US" sz="2200" dirty="0"/>
              <a:t>•	</a:t>
            </a:r>
            <a:r>
              <a:rPr lang="en-US" sz="2200" dirty="0" err="1"/>
              <a:t>Experiencia</a:t>
            </a:r>
            <a:r>
              <a:rPr lang="en-US" sz="2200" dirty="0"/>
              <a:t> con personas </a:t>
            </a:r>
            <a:r>
              <a:rPr lang="en-US" sz="2200" dirty="0" err="1"/>
              <a:t>usuarias</a:t>
            </a:r>
            <a:endParaRPr lang="en-US" sz="2200" dirty="0"/>
          </a:p>
          <a:p>
            <a:pPr algn="l"/>
            <a:r>
              <a:rPr lang="en-US" sz="2200" dirty="0"/>
              <a:t>•	</a:t>
            </a:r>
            <a:r>
              <a:rPr lang="en-US" sz="2200" dirty="0" err="1"/>
              <a:t>Diario</a:t>
            </a:r>
            <a:r>
              <a:rPr lang="en-US" sz="2200" dirty="0"/>
              <a:t> de </a:t>
            </a:r>
            <a:r>
              <a:rPr lang="en-US" sz="2200" dirty="0" err="1"/>
              <a:t>reflexión</a:t>
            </a:r>
            <a:r>
              <a:rPr lang="en-US" sz="2200" dirty="0"/>
              <a:t> </a:t>
            </a:r>
            <a:r>
              <a:rPr lang="en-US" sz="2200" dirty="0" err="1"/>
              <a:t>sobre</a:t>
            </a:r>
            <a:r>
              <a:rPr lang="en-US" sz="2200" dirty="0"/>
              <a:t> la </a:t>
            </a:r>
            <a:r>
              <a:rPr lang="en-US" sz="2200" dirty="0" err="1"/>
              <a:t>formación</a:t>
            </a:r>
            <a:endParaRPr lang="en-US" sz="2200" dirty="0"/>
          </a:p>
          <a:p>
            <a:pPr algn="l"/>
            <a:r>
              <a:rPr lang="en-US" sz="2200" dirty="0"/>
              <a:t>•	Directrices para la </a:t>
            </a:r>
            <a:r>
              <a:rPr lang="en-US" sz="2200" dirty="0" err="1"/>
              <a:t>charla</a:t>
            </a:r>
            <a:r>
              <a:rPr lang="en-US" sz="2200" dirty="0"/>
              <a:t> de </a:t>
            </a:r>
            <a:r>
              <a:rPr lang="en-US" sz="2200" dirty="0" err="1"/>
              <a:t>expertos</a:t>
            </a:r>
            <a:r>
              <a:rPr lang="en-US" sz="2200" dirty="0"/>
              <a:t>/as</a:t>
            </a:r>
          </a:p>
          <a:p>
            <a:pPr algn="l"/>
            <a:r>
              <a:rPr lang="en-US" sz="2200" dirty="0"/>
              <a:t>•	</a:t>
            </a:r>
            <a:r>
              <a:rPr lang="en-US" sz="2200" dirty="0" err="1"/>
              <a:t>Certificado</a:t>
            </a:r>
            <a:r>
              <a:rPr lang="en-US" sz="2200" dirty="0"/>
              <a:t> de </a:t>
            </a:r>
            <a:r>
              <a:rPr lang="en-US" sz="2200" dirty="0" err="1"/>
              <a:t>formación</a:t>
            </a:r>
            <a:endParaRPr lang="en-US" sz="2200" dirty="0"/>
          </a:p>
          <a:p>
            <a:pPr marL="342900" indent="-342900" algn="l">
              <a:buFont typeface="Wingdings" panose="05000000000000000000" pitchFamily="2" charset="2"/>
              <a:buChar char="§"/>
            </a:pPr>
            <a:endParaRPr lang="de-AT" dirty="0"/>
          </a:p>
          <a:p>
            <a:pPr algn="l"/>
            <a:endParaRPr lang="de-AT" dirty="0"/>
          </a:p>
        </p:txBody>
      </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7D0EF4D6-86D0-3C49-A2AF-A133B7AB1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763" y="3811449"/>
            <a:ext cx="18573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2C29C5D9-6A33-6279-FE47-D10BB21AF365}"/>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37B80BC5-BADC-5EC0-20DD-1A11AE694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B01D2BF4-664D-C7A6-FBCB-1BE86F2FD490}"/>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72660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U1: </a:t>
            </a:r>
            <a:r>
              <a:rPr lang="es-ES" sz="2000" dirty="0"/>
              <a:t>Acuerdo de aprendizaje y por qué es importante</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4346" y="999441"/>
            <a:ext cx="8924339" cy="546754"/>
          </a:xfrm>
        </p:spPr>
        <p:txBody>
          <a:bodyPr>
            <a:normAutofit/>
          </a:bodyPr>
          <a:lstStyle/>
          <a:p>
            <a:pPr algn="l"/>
            <a:r>
              <a:rPr lang="es-ES" sz="2800" b="1" dirty="0"/>
              <a:t>Introducción al diario de reflexión sobre la formación</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4069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a:t>Para mejorar la experiencia de aprendizaje de esta formación y reflexionar sobre los temas clave estudiados, cada participante cumplimentará un diario de reflexión sobre la formación.</a:t>
            </a:r>
          </a:p>
          <a:p>
            <a:pPr algn="l"/>
            <a:r>
              <a:rPr lang="es-ES" sz="2000" dirty="0"/>
              <a:t>Los/as profesionales deben familiarizarse con este documento y completarlo a lo largo de la formación.  Es importante tener en cuenta que no hay nada correcto o incorrecto y que deben utilizar esta plantilla de reflexión como un «diario» al que confiar sus experiencias durante la Formación </a:t>
            </a:r>
            <a:r>
              <a:rPr lang="es-ES" sz="2000" dirty="0" err="1"/>
              <a:t>CareerBot</a:t>
            </a:r>
            <a:r>
              <a:rPr lang="es-ES" sz="2000" dirty="0"/>
              <a:t>. Algunas cosas a tener en cuenta</a:t>
            </a:r>
            <a:r>
              <a:rPr lang="en-GB" sz="2000"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2200" b="1" dirty="0"/>
          </a:p>
          <a:p>
            <a:pPr algn="l"/>
            <a:r>
              <a:rPr lang="en-US" sz="2200" b="1" dirty="0" err="1"/>
              <a:t>Documentos</a:t>
            </a:r>
            <a:r>
              <a:rPr lang="en-US" sz="2200" b="1" dirty="0"/>
              <a:t> </a:t>
            </a:r>
            <a:r>
              <a:rPr lang="en-US" sz="2200" b="1" dirty="0" err="1"/>
              <a:t>adicionales</a:t>
            </a:r>
            <a:r>
              <a:rPr lang="en-US" sz="2200" b="1" dirty="0"/>
              <a:t> para M5: </a:t>
            </a:r>
          </a:p>
          <a:p>
            <a:pPr algn="l"/>
            <a:r>
              <a:rPr lang="en-US" sz="2200" dirty="0"/>
              <a:t>•	</a:t>
            </a:r>
            <a:r>
              <a:rPr lang="en-US" sz="2200" dirty="0" err="1"/>
              <a:t>Experiencia</a:t>
            </a:r>
            <a:r>
              <a:rPr lang="en-US" sz="2200" dirty="0"/>
              <a:t> con personas </a:t>
            </a:r>
            <a:r>
              <a:rPr lang="en-US" sz="2200" dirty="0" err="1"/>
              <a:t>usuarias</a:t>
            </a:r>
            <a:endParaRPr lang="en-US" sz="2200" dirty="0"/>
          </a:p>
          <a:p>
            <a:pPr algn="l"/>
            <a:r>
              <a:rPr lang="en-US" sz="2200" dirty="0"/>
              <a:t>•	</a:t>
            </a:r>
            <a:r>
              <a:rPr lang="en-US" sz="2200" dirty="0" err="1"/>
              <a:t>Diario</a:t>
            </a:r>
            <a:r>
              <a:rPr lang="en-US" sz="2200" dirty="0"/>
              <a:t> de </a:t>
            </a:r>
            <a:r>
              <a:rPr lang="en-US" sz="2200" dirty="0" err="1"/>
              <a:t>reflexión</a:t>
            </a:r>
            <a:r>
              <a:rPr lang="en-US" sz="2200" dirty="0"/>
              <a:t> </a:t>
            </a:r>
            <a:r>
              <a:rPr lang="en-US" sz="2200" dirty="0" err="1"/>
              <a:t>sobre</a:t>
            </a:r>
            <a:r>
              <a:rPr lang="en-US" sz="2200" dirty="0"/>
              <a:t> la </a:t>
            </a:r>
            <a:r>
              <a:rPr lang="en-US" sz="2200" dirty="0" err="1"/>
              <a:t>formación</a:t>
            </a:r>
            <a:endParaRPr lang="en-US" sz="2200" dirty="0"/>
          </a:p>
          <a:p>
            <a:pPr algn="l"/>
            <a:r>
              <a:rPr lang="en-US" sz="2200" dirty="0"/>
              <a:t>•	Directrices para la </a:t>
            </a:r>
            <a:r>
              <a:rPr lang="en-US" sz="2200" dirty="0" err="1"/>
              <a:t>charla</a:t>
            </a:r>
            <a:r>
              <a:rPr lang="en-US" sz="2200" dirty="0"/>
              <a:t> de </a:t>
            </a:r>
            <a:r>
              <a:rPr lang="en-US" sz="2200" dirty="0" err="1"/>
              <a:t>expertos</a:t>
            </a:r>
            <a:r>
              <a:rPr lang="en-US" sz="2200" dirty="0"/>
              <a:t>/as</a:t>
            </a:r>
          </a:p>
          <a:p>
            <a:pPr algn="l"/>
            <a:r>
              <a:rPr lang="en-US" sz="2200" dirty="0"/>
              <a:t>•	</a:t>
            </a:r>
            <a:r>
              <a:rPr lang="en-US" sz="2200" dirty="0" err="1"/>
              <a:t>Certificado</a:t>
            </a:r>
            <a:r>
              <a:rPr lang="en-US" sz="2200" dirty="0"/>
              <a:t> de </a:t>
            </a:r>
            <a:r>
              <a:rPr lang="en-US" sz="2200" dirty="0" err="1"/>
              <a:t>formación</a:t>
            </a:r>
            <a:endParaRPr lang="de-AT" dirty="0"/>
          </a:p>
          <a:p>
            <a:pPr algn="l"/>
            <a:endParaRPr lang="de-AT" dirty="0"/>
          </a:p>
        </p:txBody>
      </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7D0EF4D6-86D0-3C49-A2AF-A133B7AB1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763" y="3811449"/>
            <a:ext cx="18573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3">
            <a:extLst>
              <a:ext uri="{FF2B5EF4-FFF2-40B4-BE49-F238E27FC236}">
                <a16:creationId xmlns:a16="http://schemas.microsoft.com/office/drawing/2014/main" id="{14493A6C-FBDB-EFD2-A896-6E8D6D785ABD}"/>
              </a:ext>
            </a:extLst>
          </p:cNvPr>
          <p:cNvGrpSpPr/>
          <p:nvPr/>
        </p:nvGrpSpPr>
        <p:grpSpPr>
          <a:xfrm>
            <a:off x="797939" y="6184786"/>
            <a:ext cx="11211507" cy="600164"/>
            <a:chOff x="797939" y="6184786"/>
            <a:chExt cx="11211507" cy="600164"/>
          </a:xfrm>
        </p:grpSpPr>
        <p:pic>
          <p:nvPicPr>
            <p:cNvPr id="9" name="Grafik 1">
              <a:extLst>
                <a:ext uri="{FF2B5EF4-FFF2-40B4-BE49-F238E27FC236}">
                  <a16:creationId xmlns:a16="http://schemas.microsoft.com/office/drawing/2014/main" id="{E6BDAF68-BEB3-4AFA-6A15-5DDEC486B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3C51C894-1EDF-322C-BC64-5803EA5F9823}"/>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93581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U1: </a:t>
            </a:r>
            <a:r>
              <a:rPr lang="es-ES" sz="2000" dirty="0"/>
              <a:t>Acuerdo de aprendizaje y por qué es importante</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1010317"/>
            <a:ext cx="8924339" cy="546754"/>
          </a:xfrm>
        </p:spPr>
        <p:txBody>
          <a:bodyPr>
            <a:normAutofit/>
          </a:bodyPr>
          <a:lstStyle/>
          <a:p>
            <a:pPr algn="l"/>
            <a:r>
              <a:rPr lang="de-AT" b="1" dirty="0"/>
              <a:t>Paso 2: Aprendizaje autodirigido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15237" y="1608322"/>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sz="2000" dirty="0"/>
              <a:t>La bibliografía </a:t>
            </a:r>
            <a:r>
              <a:rPr lang="es-ES" sz="2000" dirty="0" err="1"/>
              <a:t>contextualizadora</a:t>
            </a:r>
            <a:r>
              <a:rPr lang="es-ES" sz="2000" dirty="0"/>
              <a:t> sobre </a:t>
            </a:r>
            <a:r>
              <a:rPr lang="es-ES" sz="2000" dirty="0" err="1"/>
              <a:t>CareerBot</a:t>
            </a:r>
            <a:r>
              <a:rPr lang="es-ES" sz="2000" dirty="0"/>
              <a:t> debe estudiarse en las sesiones de aprendizaje autodirigido, véanse los módulos de contenido 1 y 2. Trabaje en los ejercicios proporcionados en dichos módulos.</a:t>
            </a:r>
          </a:p>
          <a:p>
            <a:pPr marL="342900" indent="-342900" algn="l">
              <a:buFont typeface="Wingdings" panose="05000000000000000000" pitchFamily="2" charset="2"/>
              <a:buChar char="§"/>
            </a:pPr>
            <a:r>
              <a:rPr lang="es-ES" sz="2000" dirty="0"/>
              <a:t>El aprendizaje autodirigido es de aproximadamente 4 horas en total, incluyendo la revisión de vídeos y material</a:t>
            </a:r>
            <a:r>
              <a:rPr lang="en-US" sz="2000" dirty="0"/>
              <a:t>.</a:t>
            </a:r>
          </a:p>
          <a:p>
            <a:pPr algn="l"/>
            <a:endParaRPr lang="de-AT" dirty="0"/>
          </a:p>
          <a:p>
            <a:pPr algn="l"/>
            <a:endParaRPr lang="de-AT" dirty="0"/>
          </a:p>
        </p:txBody>
      </p:sp>
      <p:sp>
        <p:nvSpPr>
          <p:cNvPr id="9" name="TextBox 8">
            <a:extLst>
              <a:ext uri="{FF2B5EF4-FFF2-40B4-BE49-F238E27FC236}">
                <a16:creationId xmlns:a16="http://schemas.microsoft.com/office/drawing/2014/main" id="{EC164828-2D54-6690-6A5D-589F200BFDEF}"/>
              </a:ext>
            </a:extLst>
          </p:cNvPr>
          <p:cNvSpPr txBox="1"/>
          <p:nvPr/>
        </p:nvSpPr>
        <p:spPr>
          <a:xfrm>
            <a:off x="856748" y="3473230"/>
            <a:ext cx="6096000" cy="461665"/>
          </a:xfrm>
          <a:prstGeom prst="rect">
            <a:avLst/>
          </a:prstGeom>
          <a:noFill/>
        </p:spPr>
        <p:txBody>
          <a:bodyPr wrap="square">
            <a:spAutoFit/>
          </a:bodyPr>
          <a:lstStyle/>
          <a:p>
            <a:r>
              <a:rPr lang="de-AT" sz="2400" b="1" dirty="0"/>
              <a:t>Paso 3: Formación presencial</a:t>
            </a:r>
          </a:p>
        </p:txBody>
      </p:sp>
      <p:sp>
        <p:nvSpPr>
          <p:cNvPr id="10" name="TextBox 9">
            <a:extLst>
              <a:ext uri="{FF2B5EF4-FFF2-40B4-BE49-F238E27FC236}">
                <a16:creationId xmlns:a16="http://schemas.microsoft.com/office/drawing/2014/main" id="{309AE10A-C5EC-85C2-B4DF-15711CA5155E}"/>
              </a:ext>
            </a:extLst>
          </p:cNvPr>
          <p:cNvSpPr txBox="1"/>
          <p:nvPr/>
        </p:nvSpPr>
        <p:spPr>
          <a:xfrm>
            <a:off x="952597" y="4094106"/>
            <a:ext cx="7639070" cy="1754326"/>
          </a:xfrm>
          <a:prstGeom prst="rect">
            <a:avLst/>
          </a:prstGeom>
          <a:noFill/>
        </p:spPr>
        <p:txBody>
          <a:bodyPr wrap="square" rtlCol="0">
            <a:spAutoFit/>
          </a:bodyPr>
          <a:lstStyle/>
          <a:p>
            <a:r>
              <a:rPr lang="es-ES" dirty="0"/>
              <a:t>Los módulos 3 y 4 están diseñados para su </a:t>
            </a:r>
            <a:r>
              <a:rPr lang="es-ES" b="1" dirty="0"/>
              <a:t>impartición presencial</a:t>
            </a:r>
            <a:r>
              <a:rPr lang="es-ES" dirty="0"/>
              <a:t> clásica o como </a:t>
            </a:r>
            <a:r>
              <a:rPr lang="es-ES" b="1" dirty="0"/>
              <a:t>webinario</a:t>
            </a:r>
            <a:r>
              <a:rPr lang="es-ES" dirty="0"/>
              <a:t> con personal facilitador. La estructura recomendada es de 1 día completo de formación o 2 seminarios web (</a:t>
            </a:r>
            <a:r>
              <a:rPr lang="es-ES" b="1" dirty="0"/>
              <a:t>7 horas en total</a:t>
            </a:r>
            <a:r>
              <a:rPr lang="es-ES" dirty="0"/>
              <a:t>), dejando tiempo para que las personas participantes tomen notas de su aprendizaje, pruebas y evaluación a medida que avanzan, con el fin de completar el Diario de reflexión sobre la formación.</a:t>
            </a:r>
            <a:endParaRPr lang="en-IE" dirty="0"/>
          </a:p>
        </p:txBody>
      </p:sp>
      <p:pic>
        <p:nvPicPr>
          <p:cNvPr id="11"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0CA01A14-CE5C-4FE4-961A-06E3EC777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7169">
            <a:off x="9395676" y="2898490"/>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uppieren 3">
            <a:extLst>
              <a:ext uri="{FF2B5EF4-FFF2-40B4-BE49-F238E27FC236}">
                <a16:creationId xmlns:a16="http://schemas.microsoft.com/office/drawing/2014/main" id="{F4F45DD8-F2A6-E63A-0AC9-5109395D9DFE}"/>
              </a:ext>
            </a:extLst>
          </p:cNvPr>
          <p:cNvGrpSpPr/>
          <p:nvPr/>
        </p:nvGrpSpPr>
        <p:grpSpPr>
          <a:xfrm>
            <a:off x="797939" y="6184786"/>
            <a:ext cx="11211507" cy="600164"/>
            <a:chOff x="797939" y="6184786"/>
            <a:chExt cx="11211507" cy="600164"/>
          </a:xfrm>
        </p:grpSpPr>
        <p:pic>
          <p:nvPicPr>
            <p:cNvPr id="8" name="Grafik 1">
              <a:extLst>
                <a:ext uri="{FF2B5EF4-FFF2-40B4-BE49-F238E27FC236}">
                  <a16:creationId xmlns:a16="http://schemas.microsoft.com/office/drawing/2014/main" id="{43E2D990-E404-FE6F-6D92-3DAD1141B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DFF1D89-7EA6-705C-7BEA-A4D2162CED67}"/>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endPar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229193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7459</Words>
  <Application>Microsoft Macintosh PowerPoint</Application>
  <PresentationFormat>Breitbild</PresentationFormat>
  <Paragraphs>377</Paragraphs>
  <Slides>46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46</vt:i4>
      </vt:variant>
    </vt:vector>
  </HeadingPairs>
  <TitlesOfParts>
    <vt:vector size="51" baseType="lpstr">
      <vt:lpstr>Arial</vt:lpstr>
      <vt:lpstr>Calibri</vt:lpstr>
      <vt:lpstr>Calibri Light</vt:lpstr>
      <vt:lpstr>Wingdings</vt:lpstr>
      <vt:lpstr>Office</vt:lpstr>
      <vt:lpstr>Formación semipresencial de CareerBOT</vt:lpstr>
      <vt:lpstr>PowerPoint-Präsentation</vt:lpstr>
      <vt:lpstr>PowerPoint-Präsentation</vt:lpstr>
      <vt:lpstr>Unidad didáctica 1</vt:lpstr>
      <vt:lpstr>U1: Resultados de aprendizaje</vt:lpstr>
      <vt:lpstr>U1: Acuerdo de aprendizaje y por qué es importante</vt:lpstr>
      <vt:lpstr>U1: Acuerdo de aprendizaje y por qué es importante</vt:lpstr>
      <vt:lpstr>U1: Acuerdo de aprendizaje y por qué es importante</vt:lpstr>
      <vt:lpstr>U1: Acuerdo de aprendizaje y por qué es importante</vt:lpstr>
      <vt:lpstr>U1: Acuerdo de aprendizaje y por qué es importante</vt:lpstr>
      <vt:lpstr>U1: Acuerdo de aprendizaje y por qué es importante</vt:lpstr>
      <vt:lpstr>Recursos para el M5-U1: </vt:lpstr>
      <vt:lpstr>Unidad didáctica 2</vt:lpstr>
      <vt:lpstr>U2: Resultados de aprendizaje</vt:lpstr>
      <vt:lpstr>U2: Transferencia a la práctica: evolución de los enfoques de orientación laboral </vt:lpstr>
      <vt:lpstr>U2: Transferencia a la práctica: evolución de los enfoques de orientación laboral</vt:lpstr>
      <vt:lpstr>U2: Transferencia a la práctica: evolución de los enfoques de orientación laboral</vt:lpstr>
      <vt:lpstr>U2: Transferencia a la práctica: evolución de los enfoques de orientación laboral</vt:lpstr>
      <vt:lpstr>U2: Transferencia a la práctica: evolución de los enfoques de orientación laboral</vt:lpstr>
      <vt:lpstr>Recursos para M5-U2: </vt:lpstr>
      <vt:lpstr>Unidad didáctica 3</vt:lpstr>
      <vt:lpstr>U3: Resultados de aprendizaje</vt:lpstr>
      <vt:lpstr>U3: Transferencia a la práctica: antes de una sesión de orientación - experiencia de prueba con usuarios/as</vt:lpstr>
      <vt:lpstr>U3: Transferencia a la práctica: antes de una sesión de orientación - experiencia de prueba con usuarios/as</vt:lpstr>
      <vt:lpstr>U3: Transferencia a la práctica: antes de una sesión de orientación - experiencia de prueba con usuarios/as</vt:lpstr>
      <vt:lpstr>U3: Transferencia a la práctica: antes de una sesión de orientación - experiencia de prueba con usuarios/as</vt:lpstr>
      <vt:lpstr>U3: Transferencia a la práctica: antes de una sesión de orientación - experiencia de prueba con usuarios/as</vt:lpstr>
      <vt:lpstr>Recursos para M5-U3: </vt:lpstr>
      <vt:lpstr>Unidad didáctica 4</vt:lpstr>
      <vt:lpstr>U4: Resultados de aprendizaje</vt:lpstr>
      <vt:lpstr>U4: Transferencia a la práctica: uso de una metodología CareerBot durante y después de una sesión de orientación</vt:lpstr>
      <vt:lpstr>U4: Transferencia a la práctica: uso de una metodología CareerBot durante y después de una sesión de orientación</vt:lpstr>
      <vt:lpstr>U4: Transferencia a la práctica: uso de una metodología CareerBot durante y después de una sesión de orientación</vt:lpstr>
      <vt:lpstr>U4: Transferencia a la práctica: uso de una metodología CareerBot durante y después de una sesión de orientación</vt:lpstr>
      <vt:lpstr>U4: Transferencia a la práctica: uso de una metodología CareerBot durante y después de una sesión de orientación</vt:lpstr>
      <vt:lpstr>Recursos para M5-U4: </vt:lpstr>
      <vt:lpstr>Unidad didáctica 5</vt:lpstr>
      <vt:lpstr>U5: Resultados de aprendizaje</vt:lpstr>
      <vt:lpstr>U5: Transferencia a la práctica: soluciones digitales y una metodología CareerBot  </vt:lpstr>
      <vt:lpstr>U5: Transferencia a la práctica: soluciones digitales y una metodología CareerBot </vt:lpstr>
      <vt:lpstr>U5: Transferencia a la práctica: soluciones digitales y una metodología CareerBot</vt:lpstr>
      <vt:lpstr>Recursos para M5-U5: </vt:lpstr>
      <vt:lpstr>Unidad didáctica 6</vt:lpstr>
      <vt:lpstr>U6: Documentación y reflexión</vt:lpstr>
      <vt:lpstr>Recursos para M5-U6: </vt:lpstr>
      <vt:lpstr>¡Sigamos en 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Asociación Caminos</cp:lastModifiedBy>
  <cp:revision>16</cp:revision>
  <dcterms:created xsi:type="dcterms:W3CDTF">2023-06-22T11:29:26Z</dcterms:created>
  <dcterms:modified xsi:type="dcterms:W3CDTF">2024-02-24T09:51:14Z</dcterms:modified>
</cp:coreProperties>
</file>