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74" r:id="rId4"/>
    <p:sldId id="260" r:id="rId5"/>
    <p:sldId id="265" r:id="rId6"/>
    <p:sldId id="271" r:id="rId7"/>
    <p:sldId id="275" r:id="rId8"/>
    <p:sldId id="306" r:id="rId9"/>
    <p:sldId id="303" r:id="rId10"/>
    <p:sldId id="304" r:id="rId11"/>
    <p:sldId id="305" r:id="rId12"/>
    <p:sldId id="272" r:id="rId13"/>
    <p:sldId id="268" r:id="rId14"/>
    <p:sldId id="270" r:id="rId15"/>
    <p:sldId id="267" r:id="rId16"/>
    <p:sldId id="276" r:id="rId17"/>
    <p:sldId id="277" r:id="rId18"/>
    <p:sldId id="308" r:id="rId19"/>
    <p:sldId id="307" r:id="rId20"/>
    <p:sldId id="273" r:id="rId21"/>
    <p:sldId id="281" r:id="rId22"/>
    <p:sldId id="282" r:id="rId23"/>
    <p:sldId id="309" r:id="rId24"/>
    <p:sldId id="310" r:id="rId25"/>
    <p:sldId id="280" r:id="rId26"/>
    <p:sldId id="311" r:id="rId27"/>
    <p:sldId id="285" r:id="rId28"/>
    <p:sldId id="286" r:id="rId29"/>
    <p:sldId id="287" r:id="rId30"/>
    <p:sldId id="288" r:id="rId31"/>
    <p:sldId id="283" r:id="rId32"/>
    <p:sldId id="284" r:id="rId33"/>
    <p:sldId id="289" r:id="rId34"/>
    <p:sldId id="290" r:id="rId35"/>
    <p:sldId id="291" r:id="rId36"/>
    <p:sldId id="292" r:id="rId37"/>
    <p:sldId id="298" r:id="rId38"/>
    <p:sldId id="294" r:id="rId39"/>
    <p:sldId id="295" r:id="rId40"/>
    <p:sldId id="313" r:id="rId41"/>
    <p:sldId id="296" r:id="rId42"/>
    <p:sldId id="297" r:id="rId43"/>
    <p:sldId id="312" r:id="rId44"/>
    <p:sldId id="299" r:id="rId45"/>
    <p:sldId id="301" r:id="rId46"/>
    <p:sldId id="269" r:id="rId4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A2E7A-404E-45D3-8A6E-EA8D13A7351B}" v="3" dt="2023-10-09T13:15:34.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7" d="100"/>
          <a:sy n="67" d="100"/>
        </p:scale>
        <p:origin x="5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19.12.2023</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19.12.2023</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1.png@01D93014.74C5CEA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cid:image001.png@01D93014.74C5CE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view.genial.ly/64c90f88d519a7001805819b/presentation-careerbot-userjourney-before-en" TargetMode="External"/><Relationship Id="rId5" Type="http://schemas.openxmlformats.org/officeDocument/2006/relationships/hyperlink" Target="https://www.youtube.com/watch?v=UJ836hxw39c&amp;t=20s" TargetMode="External"/><Relationship Id="rId4"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view.genial.ly/64c90f59b414db0011d3b700/presentation-careerbot-userjourney-during-e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s://view.genial.ly/64c90f36d519a700180580a5/presentation-careerbot-userjourney-after-en"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forms/d/e/1FAIpQLSeinNmteC9DSbIkySPV3EE-z7tBsYljoxiIlvA4NEJrY_sQkg/viewform?usp=sf_link"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joint-research-centre.ec.europa.eu/digcomp/digcomp-framework_en" TargetMode="External"/><Relationship Id="rId7" Type="http://schemas.openxmlformats.org/officeDocument/2006/relationships/image" Target="cid:image001.png@01D93014.74C5CEA0"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digital-skills-jobs.europa.eu/digitalskills/screen/home" TargetMode="External"/><Relationship Id="rId4" Type="http://schemas.openxmlformats.org/officeDocument/2006/relationships/hyperlink" Target="https://europa.eu/europass/digitalskills/screen/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cid:image001.png@01D93014.74C5CEA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cid:image001.png@01D93014.74C5CEA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cid:image001.png@01D93014.74C5CE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cid:image001.png@01D93014.74C5CE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797939" y="6254322"/>
            <a:ext cx="11260228" cy="614635"/>
            <a:chOff x="797939" y="6254322"/>
            <a:chExt cx="11260228" cy="614635"/>
          </a:xfrm>
        </p:grpSpPr>
        <p:pic>
          <p:nvPicPr>
            <p:cNvPr id="2049"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3016854" y="6268793"/>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de-AT" sz="5400" dirty="0"/>
              <a:t>Blended CareerBOT Training</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72578" y="5101399"/>
            <a:ext cx="10230853" cy="803769"/>
          </a:xfrm>
        </p:spPr>
        <p:txBody>
          <a:bodyPr>
            <a:normAutofit/>
          </a:bodyPr>
          <a:lstStyle/>
          <a:p>
            <a:r>
              <a:rPr lang="de-AT" sz="2800" dirty="0"/>
              <a:t>Module 5: Transfer </a:t>
            </a:r>
            <a:r>
              <a:rPr lang="de-AT" sz="2800" dirty="0" err="1"/>
              <a:t>into</a:t>
            </a:r>
            <a:r>
              <a:rPr lang="de-AT" sz="2800" dirty="0"/>
              <a:t> </a:t>
            </a:r>
            <a:r>
              <a:rPr lang="de-AT" sz="2800" dirty="0" err="1"/>
              <a:t>practice</a:t>
            </a:r>
            <a:r>
              <a:rPr lang="de-AT" sz="2800" dirty="0"/>
              <a:t>, </a:t>
            </a:r>
            <a:r>
              <a:rPr lang="de-AT" sz="2800" dirty="0" err="1"/>
              <a:t>Documentation</a:t>
            </a:r>
            <a:r>
              <a:rPr lang="de-AT" sz="2800" dirty="0"/>
              <a:t> &amp; </a:t>
            </a:r>
            <a:r>
              <a:rPr lang="de-AT" sz="2800" dirty="0" err="1"/>
              <a:t>Reflection</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LU1: </a:t>
            </a:r>
            <a:r>
              <a:rPr lang="en-US" sz="2000" dirty="0"/>
              <a:t>The learning agreement and why it is Important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915881"/>
            <a:ext cx="8924339" cy="546754"/>
          </a:xfrm>
        </p:spPr>
        <p:txBody>
          <a:bodyPr>
            <a:normAutofit/>
          </a:bodyPr>
          <a:lstStyle/>
          <a:p>
            <a:pPr algn="l"/>
            <a:r>
              <a:rPr lang="de-AT" b="1" dirty="0"/>
              <a:t>Step 4: Transfer into Practice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85296" y="1930195"/>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extBox 8">
            <a:extLst>
              <a:ext uri="{FF2B5EF4-FFF2-40B4-BE49-F238E27FC236}">
                <a16:creationId xmlns:a16="http://schemas.microsoft.com/office/drawing/2014/main" id="{EC164828-2D54-6690-6A5D-589F200BFDEF}"/>
              </a:ext>
            </a:extLst>
          </p:cNvPr>
          <p:cNvSpPr txBox="1"/>
          <p:nvPr/>
        </p:nvSpPr>
        <p:spPr>
          <a:xfrm>
            <a:off x="797939" y="3540611"/>
            <a:ext cx="8592052" cy="2800767"/>
          </a:xfrm>
          <a:prstGeom prst="rect">
            <a:avLst/>
          </a:prstGeom>
          <a:noFill/>
        </p:spPr>
        <p:txBody>
          <a:bodyPr wrap="square">
            <a:spAutoFit/>
          </a:bodyPr>
          <a:lstStyle/>
          <a:p>
            <a:pPr algn="l"/>
            <a:r>
              <a:rPr lang="de-AT" sz="2400" b="1" dirty="0"/>
              <a:t>Step 5: Final Assessment and Feedback</a:t>
            </a:r>
          </a:p>
          <a:p>
            <a:pPr marL="285750" indent="-285750">
              <a:buFont typeface="Wingdings" panose="05000000000000000000"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expert talk review of your learning during the completion of the </a:t>
            </a:r>
            <a:r>
              <a:rPr lang="en-GB"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curriculum, will help us understand your learning process and gather any suggestions to improve both the training curriculum and the </a:t>
            </a:r>
            <a:r>
              <a:rPr lang="en-GB"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itself. </a:t>
            </a:r>
          </a:p>
          <a:p>
            <a:pPr marL="285750" indent="-285750">
              <a:buFont typeface="Wingdings" panose="05000000000000000000" pitchFamily="2" charset="2"/>
              <a:buChar char="§"/>
            </a:pP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expert talk will consist of a meeting with the project coordinators and other practitioners who completed the training, to ensure exchange of ideas, discussions and useful feedback gathering for the organisations involved in the </a:t>
            </a:r>
            <a:r>
              <a:rPr lang="en-GB"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l"/>
            <a:r>
              <a:rPr lang="de-AT" sz="2400" b="1" dirty="0"/>
              <a:t>  </a:t>
            </a:r>
          </a:p>
        </p:txBody>
      </p:sp>
      <p:sp>
        <p:nvSpPr>
          <p:cNvPr id="8" name="TextBox 7">
            <a:extLst>
              <a:ext uri="{FF2B5EF4-FFF2-40B4-BE49-F238E27FC236}">
                <a16:creationId xmlns:a16="http://schemas.microsoft.com/office/drawing/2014/main" id="{785DA1C5-1ECD-1DF0-BCC5-FB8C50B78E10}"/>
              </a:ext>
            </a:extLst>
          </p:cNvPr>
          <p:cNvSpPr txBox="1"/>
          <p:nvPr/>
        </p:nvSpPr>
        <p:spPr>
          <a:xfrm>
            <a:off x="632536" y="1397261"/>
            <a:ext cx="8368589" cy="2113143"/>
          </a:xfrm>
          <a:prstGeom prst="rect">
            <a:avLst/>
          </a:prstGeom>
          <a:noFill/>
        </p:spPr>
        <p:txBody>
          <a:bodyPr wrap="square">
            <a:spAutoFit/>
          </a:bodyPr>
          <a:lstStyle/>
          <a:p>
            <a:pPr marL="285750" indent="-285750" algn="just">
              <a:lnSpc>
                <a:spcPct val="115000"/>
              </a:lnSpc>
              <a:spcAft>
                <a:spcPts val="1000"/>
              </a:spcAft>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completion of the face-to-face unit, participants should invest around 5 additional hours for this practical exercise to be able to use the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your daily practice with clients and field of work. </a:t>
            </a:r>
          </a:p>
          <a:p>
            <a:pPr marL="285750" indent="-285750" algn="just">
              <a:lnSpc>
                <a:spcPct val="115000"/>
              </a:lnSpc>
              <a:spcAft>
                <a:spcPts val="1000"/>
              </a:spcAft>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create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least one test experience with client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highlight the features of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used to demonstrate the benefits of its use for the particular situation of that person.</a:t>
            </a:r>
            <a:endParaRPr lang="en-I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483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LU1: </a:t>
            </a:r>
            <a:r>
              <a:rPr lang="en-US" sz="2000" dirty="0"/>
              <a:t>The learning agreement and why it is Important</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85296" y="1930195"/>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pSp>
        <p:nvGrpSpPr>
          <p:cNvPr id="12" name="Gruppieren 3">
            <a:extLst>
              <a:ext uri="{FF2B5EF4-FFF2-40B4-BE49-F238E27FC236}">
                <a16:creationId xmlns:a16="http://schemas.microsoft.com/office/drawing/2014/main" id="{3DE546B7-122A-ABDB-6830-C071C81129C7}"/>
              </a:ext>
            </a:extLst>
          </p:cNvPr>
          <p:cNvGrpSpPr/>
          <p:nvPr/>
        </p:nvGrpSpPr>
        <p:grpSpPr>
          <a:xfrm>
            <a:off x="1511880" y="906815"/>
            <a:ext cx="7787640" cy="4856798"/>
            <a:chOff x="0" y="0"/>
            <a:chExt cx="8755380" cy="5808345"/>
          </a:xfrm>
        </p:grpSpPr>
        <p:pic>
          <p:nvPicPr>
            <p:cNvPr id="13" name="Grafik 1">
              <a:extLst>
                <a:ext uri="{FF2B5EF4-FFF2-40B4-BE49-F238E27FC236}">
                  <a16:creationId xmlns:a16="http://schemas.microsoft.com/office/drawing/2014/main" id="{99310D24-D16D-D144-4A40-86F2BA72E5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755380" cy="5808345"/>
            </a:xfrm>
            <a:prstGeom prst="rect">
              <a:avLst/>
            </a:prstGeom>
            <a:noFill/>
          </p:spPr>
        </p:pic>
        <p:sp>
          <p:nvSpPr>
            <p:cNvPr id="15" name="Rechteck 2">
              <a:extLst>
                <a:ext uri="{FF2B5EF4-FFF2-40B4-BE49-F238E27FC236}">
                  <a16:creationId xmlns:a16="http://schemas.microsoft.com/office/drawing/2014/main" id="{2D60B4DC-7D2B-FA20-2F80-DE5FC7CB4958}"/>
                </a:ext>
              </a:extLst>
            </p:cNvPr>
            <p:cNvSpPr/>
            <p:nvPr/>
          </p:nvSpPr>
          <p:spPr>
            <a:xfrm>
              <a:off x="4779434" y="1278466"/>
              <a:ext cx="2497666" cy="181610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spTree>
    <p:extLst>
      <p:ext uri="{BB962C8B-B14F-4D97-AF65-F5344CB8AC3E}">
        <p14:creationId xmlns:p14="http://schemas.microsoft.com/office/powerpoint/2010/main" val="341531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M5-LU1: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M5-LU1-01 – PPT Slides and M5 Word Document  </a:t>
            </a:r>
          </a:p>
          <a:p>
            <a:pPr marL="342900" indent="-342900" algn="l">
              <a:buFont typeface="Wingdings" panose="05000000000000000000" pitchFamily="2" charset="2"/>
              <a:buChar char="§"/>
            </a:pPr>
            <a:r>
              <a:rPr lang="en-IE" dirty="0"/>
              <a:t>M5-LU1-02 – Learning Agreement</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BFF51167-0297-3011-E374-64F9054A75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321" y="3531858"/>
            <a:ext cx="5776151" cy="231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676398" y="1553785"/>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a:latin typeface="+mj-lt"/>
              </a:rPr>
              <a:t>Let‘s explore LU 2</a:t>
            </a:r>
            <a:r>
              <a:rPr lang="en-IE" sz="5400" dirty="0">
                <a:latin typeface="+mj-lt"/>
              </a:rPr>
              <a:t>:</a:t>
            </a:r>
          </a:p>
          <a:p>
            <a:r>
              <a:rPr lang="en-US" sz="5400" dirty="0">
                <a:latin typeface="+mj-lt"/>
              </a:rPr>
              <a:t>Transfer into Practice: Evolving Career Guidance Approaches </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647571" y="4218249"/>
            <a:ext cx="9276069" cy="1630554"/>
          </a:xfrm>
        </p:spPr>
        <p:txBody>
          <a:bodyPr>
            <a:normAutofit/>
          </a:bodyPr>
          <a:lstStyle/>
          <a:p>
            <a:endParaRPr lang="en-IE" sz="2800" dirty="0"/>
          </a:p>
          <a:p>
            <a:r>
              <a:rPr lang="en-IE" sz="2800" dirty="0"/>
              <a:t>to learn more about the Career Guidance in the context of Digitalisation and how it has evolved</a:t>
            </a: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F6DB10BB-B22C-1E73-6833-D9E70310B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267" y="1186495"/>
            <a:ext cx="1818846" cy="1818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5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085107" y="2075303"/>
            <a:ext cx="8924339" cy="546754"/>
          </a:xfrm>
        </p:spPr>
        <p:txBody>
          <a:bodyPr>
            <a:normAutofit/>
          </a:bodyPr>
          <a:lstStyle/>
          <a:p>
            <a:pPr algn="l"/>
            <a:r>
              <a:rPr lang="de-AT" sz="2800" dirty="0"/>
              <a:t>By Completing this LU you will understand: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667249" y="2959271"/>
            <a:ext cx="6905626" cy="25740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How Career Guidance Approaches can be contextualised withing a digital landscape.  </a:t>
            </a:r>
          </a:p>
          <a:p>
            <a:pPr marL="342900" indent="-342900" algn="l">
              <a:buFont typeface="Wingdings" panose="05000000000000000000" pitchFamily="2" charset="2"/>
              <a:buChar char="§"/>
            </a:pPr>
            <a:r>
              <a:rPr lang="en-IE" dirty="0"/>
              <a:t>How to identify the potential gaps in Career Guidance particularly in a changing world of work. </a:t>
            </a:r>
          </a:p>
          <a:p>
            <a:pPr marL="342900" indent="-342900" algn="l">
              <a:buFont typeface="Wingdings" panose="05000000000000000000" pitchFamily="2" charset="2"/>
              <a:buChar char="§"/>
            </a:pPr>
            <a:r>
              <a:rPr lang="en-IE" dirty="0"/>
              <a:t>How Career Guidance can be more accessible through digital solutions. </a:t>
            </a:r>
          </a:p>
          <a:p>
            <a:pPr marL="342900" indent="-342900" algn="l">
              <a:buFont typeface="Wingdings" panose="05000000000000000000" pitchFamily="2" charset="2"/>
              <a:buChar char="§"/>
            </a:pPr>
            <a:endParaRPr lang="en-IE" dirty="0"/>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0C377BE8-7248-E9F6-DA32-5975DFDB4198}"/>
              </a:ext>
            </a:extLst>
          </p:cNvPr>
          <p:cNvSpPr txBox="1"/>
          <p:nvPr/>
        </p:nvSpPr>
        <p:spPr>
          <a:xfrm>
            <a:off x="931067" y="917088"/>
            <a:ext cx="7472363" cy="1015663"/>
          </a:xfrm>
          <a:prstGeom prst="rect">
            <a:avLst/>
          </a:prstGeom>
          <a:noFill/>
        </p:spPr>
        <p:txBody>
          <a:bodyPr wrap="square" rtlCol="0">
            <a:spAutoFit/>
          </a:bodyPr>
          <a:lstStyle/>
          <a:p>
            <a:r>
              <a:rPr lang="en-GB" sz="2000" dirty="0">
                <a:latin typeface="Calibri" panose="020F0502020204030204" pitchFamily="34" charset="0"/>
                <a:ea typeface="Calibri" panose="020F0502020204030204" pitchFamily="34" charset="0"/>
              </a:rPr>
              <a:t>LU 2 </a:t>
            </a:r>
            <a:r>
              <a:rPr lang="en-GB" sz="2000" dirty="0">
                <a:effectLst/>
                <a:latin typeface="Calibri" panose="020F0502020204030204" pitchFamily="34" charset="0"/>
                <a:ea typeface="Calibri" panose="020F0502020204030204" pitchFamily="34" charset="0"/>
              </a:rPr>
              <a:t>offers space for you to reflect on the content and experience of the training methodology and curriculum and consolidate the learnings of M1-M4</a:t>
            </a:r>
            <a:endParaRPr lang="en-IE" sz="2000" dirty="0"/>
          </a:p>
        </p:txBody>
      </p:sp>
      <p:pic>
        <p:nvPicPr>
          <p:cNvPr id="9" name="Picture 2" descr="MAN SITTING IN AN OFFICE">
            <a:extLst>
              <a:ext uri="{FF2B5EF4-FFF2-40B4-BE49-F238E27FC236}">
                <a16:creationId xmlns:a16="http://schemas.microsoft.com/office/drawing/2014/main" id="{F8E6DC08-6CF5-C9ED-96F2-4EE04FD9C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745" y="2987662"/>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225861"/>
            <a:ext cx="9887452" cy="613068"/>
          </a:xfrm>
        </p:spPr>
        <p:txBody>
          <a:bodyPr>
            <a:noAutofit/>
          </a:bodyPr>
          <a:lstStyle/>
          <a:p>
            <a:pPr algn="l"/>
            <a:r>
              <a:rPr lang="de-AT" sz="2000" b="1" dirty="0"/>
              <a:t>LU2: </a:t>
            </a:r>
            <a:r>
              <a:rPr lang="en-US" sz="2000" dirty="0"/>
              <a:t>Transfer into Practice: Evolving Career Guidance Approaches </a:t>
            </a:r>
            <a:br>
              <a:rPr lang="en-US" sz="2000" dirty="0"/>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27733" y="933894"/>
            <a:ext cx="8924339" cy="546754"/>
          </a:xfrm>
        </p:spPr>
        <p:txBody>
          <a:bodyPr>
            <a:normAutofit/>
          </a:bodyPr>
          <a:lstStyle/>
          <a:p>
            <a:pPr algn="l"/>
            <a:r>
              <a:rPr lang="de-AT" sz="2800" b="1" dirty="0" err="1"/>
              <a:t>Context</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621902" y="1480355"/>
            <a:ext cx="8924339" cy="454712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sz="2800" b="1" dirty="0"/>
              <a:t>What is Career Guidance ?</a:t>
            </a:r>
          </a:p>
          <a:p>
            <a:pPr algn="l"/>
            <a:r>
              <a:rPr lang="en-US" i="1" dirty="0"/>
              <a:t>Career guidance refers to services intended to assist people of any age and at any  point throughout their lives to make educational, training and occupational choices  and to manage their careers.</a:t>
            </a:r>
          </a:p>
          <a:p>
            <a:pPr algn="l"/>
            <a:endParaRPr lang="en-US" dirty="0"/>
          </a:p>
          <a:p>
            <a:pPr algn="l"/>
            <a:r>
              <a:rPr lang="en-US" sz="2800" b="1" dirty="0"/>
              <a:t>Good Career Guidance should:</a:t>
            </a:r>
            <a:endParaRPr lang="de-AT" sz="2800" b="1" dirty="0"/>
          </a:p>
          <a:p>
            <a:pPr marL="342900" indent="-342900" algn="l">
              <a:buFont typeface="Wingdings" panose="05000000000000000000" pitchFamily="2" charset="2"/>
              <a:buChar char="§"/>
            </a:pPr>
            <a:r>
              <a:rPr lang="en-US" dirty="0"/>
              <a:t>Help people to reflect on their ambitions, interests, qualifications and abilities.</a:t>
            </a:r>
          </a:p>
          <a:p>
            <a:pPr marL="342900" indent="-342900" algn="l">
              <a:buFont typeface="Wingdings" panose="05000000000000000000" pitchFamily="2" charset="2"/>
              <a:buChar char="§"/>
            </a:pPr>
            <a:r>
              <a:rPr lang="en-US" dirty="0"/>
              <a:t>Help them to understand the </a:t>
            </a:r>
            <a:r>
              <a:rPr lang="en-US" dirty="0" err="1"/>
              <a:t>labour</a:t>
            </a:r>
            <a:r>
              <a:rPr lang="en-US" dirty="0"/>
              <a:t> market and education systems and relate  this to what they know about themselves. </a:t>
            </a:r>
          </a:p>
          <a:p>
            <a:pPr marL="342900" indent="-342900" algn="l">
              <a:buFont typeface="Wingdings" panose="05000000000000000000" pitchFamily="2" charset="2"/>
              <a:buChar char="§"/>
            </a:pPr>
            <a:r>
              <a:rPr lang="en-US" dirty="0"/>
              <a:t>Comprehensive career guidance tries to teach people to plan and make decisions about work and learning.</a:t>
            </a:r>
          </a:p>
          <a:p>
            <a:pPr marL="342900" indent="-342900" algn="l">
              <a:buFont typeface="Wingdings" panose="05000000000000000000" pitchFamily="2" charset="2"/>
              <a:buChar char="§"/>
            </a:pPr>
            <a:r>
              <a:rPr lang="en-US" dirty="0"/>
              <a:t>Outcomes of guidance include learning and skills, training participation and employment (OECD)</a:t>
            </a:r>
          </a:p>
          <a:p>
            <a:pPr algn="l"/>
            <a:endParaRPr lang="de-AT" dirty="0"/>
          </a:p>
          <a:p>
            <a:pPr algn="l"/>
            <a:r>
              <a:rPr lang="de-AT" dirty="0"/>
              <a:t>(Revisit M2 for more information) </a:t>
            </a:r>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B89AAD4D-16BB-8911-41F7-523476FC5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13954"/>
            <a:ext cx="8924337" cy="613068"/>
          </a:xfrm>
        </p:spPr>
        <p:txBody>
          <a:bodyPr>
            <a:noAutofit/>
          </a:bodyPr>
          <a:lstStyle/>
          <a:p>
            <a:pPr algn="l"/>
            <a:r>
              <a:rPr lang="de-AT" sz="2000" b="1" dirty="0"/>
              <a:t>LU2: </a:t>
            </a:r>
            <a:r>
              <a:rPr lang="en-US" sz="2000" dirty="0"/>
              <a:t>Transfer into Practice: Evolving Career Guidance Approaches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b="1" dirty="0" err="1"/>
              <a:t>Why</a:t>
            </a:r>
            <a:r>
              <a:rPr lang="de-AT" b="1" dirty="0"/>
              <a:t> </a:t>
            </a:r>
            <a:r>
              <a:rPr lang="de-AT" b="1" dirty="0" err="1"/>
              <a:t>introduce</a:t>
            </a:r>
            <a:r>
              <a:rPr lang="de-AT" b="1" dirty="0"/>
              <a:t> digital </a:t>
            </a:r>
            <a:r>
              <a:rPr lang="de-AT" b="1" dirty="0" err="1"/>
              <a:t>tools</a:t>
            </a:r>
            <a:r>
              <a:rPr lang="de-AT" b="1" dirty="0"/>
              <a:t> </a:t>
            </a:r>
            <a:r>
              <a:rPr lang="de-AT" b="1" dirty="0" err="1"/>
              <a:t>to</a:t>
            </a:r>
            <a:r>
              <a:rPr lang="de-AT" b="1" dirty="0"/>
              <a:t> Career </a:t>
            </a:r>
            <a:r>
              <a:rPr lang="de-AT" b="1" dirty="0" err="1"/>
              <a:t>Guidance</a:t>
            </a:r>
            <a:r>
              <a:rPr lang="de-AT"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The changing nature of work, and the need for greater accessibility:</a:t>
            </a:r>
          </a:p>
          <a:p>
            <a:pPr algn="l"/>
            <a:endParaRPr lang="de-AT" sz="2200" dirty="0"/>
          </a:p>
          <a:p>
            <a:pPr marL="342900" indent="-342900" algn="l">
              <a:buFont typeface="Wingdings" panose="05000000000000000000" pitchFamily="2" charset="2"/>
              <a:buChar char="§"/>
            </a:pPr>
            <a:r>
              <a:rPr lang="en-US" sz="2200" dirty="0"/>
              <a:t>Career guidance is particularly significant given the changing patterns of work and  the need for reskilling in the context of life-long learning, and there are significant gaps which exist in adults’ access to career guidance (OECD). </a:t>
            </a:r>
          </a:p>
          <a:p>
            <a:pPr marL="342900" indent="-342900" algn="l">
              <a:buFont typeface="Wingdings" panose="05000000000000000000" pitchFamily="2" charset="2"/>
              <a:buChar char="§"/>
            </a:pPr>
            <a:endParaRPr lang="en-US" sz="2200" b="1" dirty="0"/>
          </a:p>
          <a:p>
            <a:pPr algn="l"/>
            <a:r>
              <a:rPr lang="en-US" sz="2200" b="1" dirty="0"/>
              <a:t>To improve access:</a:t>
            </a:r>
            <a:endParaRPr lang="de-AT" sz="2200" b="1" dirty="0"/>
          </a:p>
          <a:p>
            <a:pPr marL="342900" indent="-342900" algn="l">
              <a:buFont typeface="Wingdings" panose="05000000000000000000" pitchFamily="2" charset="2"/>
              <a:buChar char="§"/>
            </a:pPr>
            <a:r>
              <a:rPr lang="en-US" sz="2200" dirty="0"/>
              <a:t>Innovative and more diverse delivery methods can be used to widen access to career guidance and the development of self-awareness and improved decision making in the process, such as Information &amp; Communications Technology (ICT) or </a:t>
            </a:r>
            <a:r>
              <a:rPr lang="en-US" sz="2200" dirty="0" err="1"/>
              <a:t>Artifical</a:t>
            </a:r>
            <a:r>
              <a:rPr lang="en-US" sz="2200" dirty="0"/>
              <a:t> Intelligence (AI). e.g. </a:t>
            </a:r>
            <a:r>
              <a:rPr lang="en-US" sz="2200" dirty="0" err="1"/>
              <a:t>CareerBOT</a:t>
            </a:r>
            <a:endParaRPr lang="en-US" sz="2200" dirty="0"/>
          </a:p>
          <a:p>
            <a:pPr marL="342900" indent="-342900" algn="l">
              <a:buFont typeface="Wingdings" panose="05000000000000000000" pitchFamily="2" charset="2"/>
              <a:buChar char="§"/>
            </a:pPr>
            <a:r>
              <a:rPr lang="en-US" sz="2200" dirty="0"/>
              <a:t>AI needs to be seen as part of a wider suite of delivery methods and integrated with face-to-face methods.</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9A4AD581-524F-2947-8D89-3A4061DAE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8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LU2</a:t>
            </a:r>
            <a:r>
              <a:rPr lang="en-US" sz="2000" dirty="0"/>
              <a:t>: Transfer into Practice: Evolving Career Guidance Approaches</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542546" y="990513"/>
            <a:ext cx="8924339" cy="546754"/>
          </a:xfrm>
        </p:spPr>
        <p:txBody>
          <a:bodyPr>
            <a:normAutofit/>
          </a:bodyPr>
          <a:lstStyle/>
          <a:p>
            <a:pPr algn="l"/>
            <a:r>
              <a:rPr lang="de-AT" b="1" dirty="0" err="1"/>
              <a:t>What</a:t>
            </a:r>
            <a:r>
              <a:rPr lang="de-AT" b="1" dirty="0"/>
              <a:t> </a:t>
            </a:r>
            <a:r>
              <a:rPr lang="de-AT" b="1" dirty="0" err="1"/>
              <a:t>are</a:t>
            </a:r>
            <a:r>
              <a:rPr lang="de-AT" b="1" dirty="0"/>
              <a:t> </a:t>
            </a:r>
            <a:r>
              <a:rPr lang="de-AT" b="1" dirty="0" err="1"/>
              <a:t>the</a:t>
            </a:r>
            <a:r>
              <a:rPr lang="de-AT" b="1" dirty="0"/>
              <a:t> </a:t>
            </a:r>
            <a:r>
              <a:rPr lang="de-AT" b="1" dirty="0" err="1"/>
              <a:t>benefits</a:t>
            </a:r>
            <a:r>
              <a:rPr lang="de-AT" b="1" dirty="0"/>
              <a:t> </a:t>
            </a:r>
            <a:r>
              <a:rPr lang="de-AT" b="1" dirty="0" err="1"/>
              <a:t>of</a:t>
            </a:r>
            <a:r>
              <a:rPr lang="de-AT" b="1" dirty="0"/>
              <a:t> </a:t>
            </a:r>
            <a:r>
              <a:rPr lang="de-AT" b="1" dirty="0" err="1"/>
              <a:t>using</a:t>
            </a:r>
            <a:r>
              <a:rPr lang="de-AT" b="1" dirty="0"/>
              <a:t> AI in Career </a:t>
            </a:r>
            <a:r>
              <a:rPr lang="de-AT" b="1" dirty="0" err="1"/>
              <a:t>Guidance</a:t>
            </a:r>
            <a:r>
              <a:rPr lang="de-AT"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469722" y="1722303"/>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dirty="0"/>
              <a:t>Self assessment and self awareness development e.g. </a:t>
            </a:r>
            <a:r>
              <a:rPr lang="en-US" sz="2000" dirty="0" err="1"/>
              <a:t>CareerBOT</a:t>
            </a:r>
            <a:endParaRPr lang="en-US" sz="2000" dirty="0"/>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r>
              <a:rPr lang="en-US" sz="2000" dirty="0"/>
              <a:t>Opportunity awareness including databases of learning and work opportunities e.g. ESCO </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r>
              <a:rPr lang="en-US" sz="2000" dirty="0"/>
              <a:t>Decision learning including systems that let users match their personal profiles to learning or work opportunities. </a:t>
            </a:r>
          </a:p>
          <a:p>
            <a:pPr marL="342900" indent="-342900" algn="l">
              <a:buFont typeface="Wingdings" panose="05000000000000000000" pitchFamily="2" charset="2"/>
              <a:buChar char="§"/>
            </a:pPr>
            <a:endParaRPr lang="en-US" sz="2000" dirty="0"/>
          </a:p>
          <a:p>
            <a:pPr marL="342900" indent="-342900" algn="l">
              <a:buFont typeface="Wingdings" panose="05000000000000000000" pitchFamily="2" charset="2"/>
              <a:buChar char="§"/>
            </a:pPr>
            <a:r>
              <a:rPr lang="en-US" sz="2000" dirty="0"/>
              <a:t>Transition learning – help users implement decisions including support in developing action plans, CV preparation, completing application forms, preparing for job interviews. </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02F208AD-C93B-1458-F74E-BCAAD0C29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67" y="2701775"/>
            <a:ext cx="1847771" cy="1847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2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LU2: </a:t>
            </a:r>
            <a:r>
              <a:rPr lang="en-US" sz="2000" dirty="0"/>
              <a:t>Transfer into Practice: Evolving Career Guidance Approaches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Recap: Chatbots in Career Guidance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71647" y="78501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dirty="0"/>
              <a:t>Chatbots can provide immediate and personalized information to users, 24 hours a day and can also be accessed easily and conveniently, making them a useful tool for individuals who may face barriers a to accessing other forms of career advice, guidance, and counselling e.g. persons with disabilities. </a:t>
            </a:r>
          </a:p>
          <a:p>
            <a:pPr algn="l"/>
            <a:endParaRPr lang="en-US" sz="2000" dirty="0"/>
          </a:p>
          <a:p>
            <a:pPr marL="342900" indent="-342900" algn="l">
              <a:buFont typeface="Wingdings" panose="05000000000000000000" pitchFamily="2" charset="2"/>
              <a:buChar char="§"/>
            </a:pPr>
            <a:r>
              <a:rPr lang="en-US" sz="2000" dirty="0"/>
              <a:t>Chatbots and </a:t>
            </a:r>
            <a:r>
              <a:rPr lang="en-US" sz="2000" dirty="0" err="1"/>
              <a:t>utilising</a:t>
            </a:r>
            <a:r>
              <a:rPr lang="en-US" sz="2000" dirty="0"/>
              <a:t> digital solutions can enhance key digital competences as outlined in the </a:t>
            </a:r>
            <a:r>
              <a:rPr lang="en-US" sz="2000" dirty="0" err="1"/>
              <a:t>DigiComp</a:t>
            </a:r>
            <a:r>
              <a:rPr lang="en-US" sz="2000" dirty="0"/>
              <a:t> Framework. </a:t>
            </a:r>
          </a:p>
          <a:p>
            <a:pPr algn="l"/>
            <a:endParaRPr lang="en-US" sz="2000" dirty="0"/>
          </a:p>
          <a:p>
            <a:pPr marL="342900" indent="-342900" algn="l">
              <a:buFont typeface="Wingdings" panose="05000000000000000000" pitchFamily="2" charset="2"/>
              <a:buChar char="§"/>
            </a:pPr>
            <a:r>
              <a:rPr lang="en-US" sz="2000" dirty="0"/>
              <a:t>When introducing Chatbots to service users’ practitioners should consider carrying out an </a:t>
            </a:r>
            <a:r>
              <a:rPr lang="en-US" sz="2000" b="1" dirty="0"/>
              <a:t>assessment of users’ needs </a:t>
            </a:r>
            <a:r>
              <a:rPr lang="en-US" sz="2000" dirty="0"/>
              <a:t>and </a:t>
            </a:r>
            <a:r>
              <a:rPr lang="en-US" sz="2000" b="1" dirty="0"/>
              <a:t>indicate the additional resources </a:t>
            </a:r>
            <a:r>
              <a:rPr lang="en-US" sz="2000" dirty="0"/>
              <a:t>and services which might best meet them; </a:t>
            </a:r>
            <a:r>
              <a:rPr lang="en-US" sz="2000" b="1" dirty="0"/>
              <a:t>be available for brief interventions </a:t>
            </a:r>
            <a:r>
              <a:rPr lang="en-US" sz="2000" dirty="0"/>
              <a:t>to </a:t>
            </a:r>
            <a:r>
              <a:rPr lang="en-US" sz="2000" b="1" dirty="0"/>
              <a:t>help them review what they have learned </a:t>
            </a:r>
            <a:r>
              <a:rPr lang="en-US" sz="2000" dirty="0"/>
              <a:t>from these resources and services; and </a:t>
            </a:r>
            <a:r>
              <a:rPr lang="en-US" sz="2000" b="1" dirty="0"/>
              <a:t>be available for longer interviews</a:t>
            </a:r>
            <a:r>
              <a:rPr lang="en-US" sz="2000" dirty="0"/>
              <a:t> for those who need them.</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a:extLst>
              <a:ext uri="{FF2B5EF4-FFF2-40B4-BE49-F238E27FC236}">
                <a16:creationId xmlns:a16="http://schemas.microsoft.com/office/drawing/2014/main" id="{E6821139-922E-2D96-C8E3-47312ACE1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1085" y="3298927"/>
            <a:ext cx="2198549" cy="123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8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61323" y="97610"/>
            <a:ext cx="8924337" cy="613068"/>
          </a:xfrm>
        </p:spPr>
        <p:txBody>
          <a:bodyPr>
            <a:noAutofit/>
          </a:bodyPr>
          <a:lstStyle/>
          <a:p>
            <a:pPr algn="l"/>
            <a:r>
              <a:rPr lang="de-AT" sz="2000" b="1" dirty="0"/>
              <a:t>LU2:</a:t>
            </a:r>
            <a:r>
              <a:rPr lang="en-US" sz="2000" b="1" dirty="0"/>
              <a:t> </a:t>
            </a:r>
            <a:r>
              <a:rPr lang="en-US" sz="2000" dirty="0"/>
              <a:t>Transfer into Practice: Evolving Career Guidance Approaches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886566"/>
            <a:ext cx="9125454" cy="874360"/>
          </a:xfrm>
        </p:spPr>
        <p:txBody>
          <a:bodyPr>
            <a:normAutofit/>
          </a:bodyPr>
          <a:lstStyle/>
          <a:p>
            <a:pPr algn="l"/>
            <a:r>
              <a:rPr lang="en-US" b="1" dirty="0"/>
              <a:t>Skills gap for future green jobs (M1), how can Guidance approaches address this?</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61321" y="1865902"/>
            <a:ext cx="765402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dirty="0"/>
              <a:t>Increase awareness among clients about green jobs.</a:t>
            </a:r>
          </a:p>
          <a:p>
            <a:pPr marL="342900" indent="-342900" algn="l">
              <a:buFont typeface="Wingdings" panose="05000000000000000000" pitchFamily="2" charset="2"/>
              <a:buChar char="§"/>
            </a:pPr>
            <a:r>
              <a:rPr lang="en-US" dirty="0"/>
              <a:t>Emphasizing  the potential of green jobs.</a:t>
            </a:r>
          </a:p>
          <a:p>
            <a:pPr marL="342900" indent="-342900" algn="l">
              <a:buFont typeface="Wingdings" panose="05000000000000000000" pitchFamily="2" charset="2"/>
              <a:buChar char="§"/>
            </a:pPr>
            <a:r>
              <a:rPr lang="en-US" dirty="0"/>
              <a:t>An increasing emphasis on building the green economy provides excellent employment opportunities for young people seeking their first Job and can support access to further education and training in Green Skills. </a:t>
            </a:r>
          </a:p>
          <a:p>
            <a:pPr marL="342900" indent="-342900" algn="l">
              <a:buFont typeface="Wingdings" panose="05000000000000000000" pitchFamily="2" charset="2"/>
              <a:buChar char="§"/>
            </a:pPr>
            <a:r>
              <a:rPr lang="en-US" dirty="0"/>
              <a:t>Get familiar with European initiatives to address the skills gap for green jobs e.g. The Green Jobs for Youth Pact, The European Green Deal Skills initiative (M1 LU2). </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5122" name="Picture 2" descr="Internet learning flat vector illustrations set Internet learning flat vector illustrations set. Online courses, self education. Female cartoon character using ereading app, digital library archive. Business analysis, data analytics distant classes E-Learning stock vector">
            <a:extLst>
              <a:ext uri="{FF2B5EF4-FFF2-40B4-BE49-F238E27FC236}">
                <a16:creationId xmlns:a16="http://schemas.microsoft.com/office/drawing/2014/main" id="{19479A8F-A7BA-82F9-8386-91C8034CA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138" y="2509038"/>
            <a:ext cx="2652051" cy="265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7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a:bodyPr>
          <a:lstStyle/>
          <a:p>
            <a:pPr algn="l"/>
            <a:r>
              <a:rPr lang="de-AT" dirty="0"/>
              <a:t>Module 5 </a:t>
            </a:r>
            <a:r>
              <a:rPr lang="de-AT" dirty="0" err="1"/>
              <a:t>consists</a:t>
            </a:r>
            <a:r>
              <a:rPr lang="de-AT" dirty="0"/>
              <a:t> </a:t>
            </a:r>
            <a:r>
              <a:rPr lang="de-AT" dirty="0" err="1"/>
              <a:t>of</a:t>
            </a:r>
            <a:r>
              <a:rPr lang="de-AT" dirty="0"/>
              <a:t> 6 Learning Units with </a:t>
            </a:r>
            <a:r>
              <a:rPr lang="de-AT" dirty="0" err="1"/>
              <a:t>this</a:t>
            </a:r>
            <a:r>
              <a:rPr lang="de-AT" dirty="0"/>
              <a:t> </a:t>
            </a:r>
            <a:r>
              <a:rPr lang="de-AT" dirty="0" err="1"/>
              <a:t>content</a:t>
            </a:r>
            <a:r>
              <a:rPr lang="de-AT"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Learning Unit 1: </a:t>
            </a:r>
            <a:r>
              <a:rPr lang="en-US" dirty="0"/>
              <a:t>The learning agreement and why it is Important</a:t>
            </a:r>
            <a:endParaRPr lang="de-AT" dirty="0"/>
          </a:p>
          <a:p>
            <a:pPr marL="342900" indent="-342900" algn="l">
              <a:buFont typeface="Wingdings" panose="05000000000000000000" pitchFamily="2" charset="2"/>
              <a:buChar char="§"/>
            </a:pPr>
            <a:r>
              <a:rPr lang="de-AT" dirty="0"/>
              <a:t>What is the Learning Agreement?</a:t>
            </a:r>
          </a:p>
          <a:p>
            <a:pPr marL="342900" indent="-342900" algn="l">
              <a:buFont typeface="Wingdings" panose="05000000000000000000" pitchFamily="2" charset="2"/>
              <a:buChar char="§"/>
            </a:pPr>
            <a:r>
              <a:rPr lang="de-AT" dirty="0"/>
              <a:t>Introduction to the training process including the Training Reflection Diary </a:t>
            </a:r>
          </a:p>
          <a:p>
            <a:pPr algn="l"/>
            <a:endParaRPr lang="de-AT" dirty="0"/>
          </a:p>
          <a:p>
            <a:pPr algn="l"/>
            <a:r>
              <a:rPr lang="de-AT" dirty="0"/>
              <a:t>Learning Unit 2: </a:t>
            </a:r>
            <a:r>
              <a:rPr lang="en-US" dirty="0"/>
              <a:t>Transfer into Practice: Evolving Career Guidance Approaches </a:t>
            </a:r>
            <a:endParaRPr lang="de-AT" dirty="0"/>
          </a:p>
          <a:p>
            <a:pPr marL="342900" indent="-342900" algn="l">
              <a:buFont typeface="Wingdings" panose="05000000000000000000" pitchFamily="2" charset="2"/>
              <a:buChar char="§"/>
            </a:pPr>
            <a:r>
              <a:rPr lang="de-AT" dirty="0" err="1"/>
              <a:t>Context</a:t>
            </a:r>
            <a:r>
              <a:rPr lang="de-AT" dirty="0"/>
              <a:t> </a:t>
            </a:r>
          </a:p>
          <a:p>
            <a:pPr marL="342900" indent="-342900" algn="l">
              <a:buFont typeface="Wingdings" panose="05000000000000000000" pitchFamily="2" charset="2"/>
              <a:buChar char="§"/>
            </a:pPr>
            <a:r>
              <a:rPr lang="en-US" dirty="0" err="1"/>
              <a:t>CareerBot</a:t>
            </a:r>
            <a:r>
              <a:rPr lang="en-US" dirty="0"/>
              <a:t> in a Local Setting</a:t>
            </a:r>
            <a:endParaRPr lang="de-AT" dirty="0"/>
          </a:p>
          <a:p>
            <a:pPr marL="342900" indent="-342900" algn="l">
              <a:buFont typeface="Wingdings" panose="05000000000000000000" pitchFamily="2" charset="2"/>
              <a:buChar char="§"/>
            </a:pPr>
            <a:endParaRPr lang="de-AT" dirty="0"/>
          </a:p>
          <a:p>
            <a:pPr algn="l"/>
            <a:r>
              <a:rPr lang="de-AT" dirty="0"/>
              <a:t>Learning Unit 3: </a:t>
            </a:r>
            <a:r>
              <a:rPr lang="en-US" dirty="0"/>
              <a:t>Transfer into Practice: Before a Counselling Session: Test Experience with Client </a:t>
            </a:r>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M5-LU2: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M5-LU2-01 – PPT and M5 word document </a:t>
            </a:r>
          </a:p>
          <a:p>
            <a:pPr marL="342900" indent="-342900" algn="l">
              <a:buFont typeface="Wingdings" panose="05000000000000000000" pitchFamily="2" charset="2"/>
              <a:buChar char="§"/>
            </a:pPr>
            <a:r>
              <a:rPr lang="en-IE" dirty="0"/>
              <a:t>M5-LU2-02 – Module 1, 2 and 3 materials</a:t>
            </a:r>
          </a:p>
          <a:p>
            <a:pPr marL="342900" indent="-342900" algn="l">
              <a:buFont typeface="Wingdings" panose="05000000000000000000" pitchFamily="2" charset="2"/>
              <a:buChar char="§"/>
            </a:pPr>
            <a:r>
              <a:rPr lang="en-IE" dirty="0"/>
              <a:t>M5-LU2-03 –M5-LU2-04 – </a:t>
            </a:r>
            <a:r>
              <a:rPr lang="en-IE" dirty="0" err="1"/>
              <a:t>CareerBot</a:t>
            </a:r>
            <a:r>
              <a:rPr lang="en-IE" dirty="0"/>
              <a:t> YouTube material</a:t>
            </a:r>
          </a:p>
          <a:p>
            <a:pPr algn="l"/>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369267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3</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57274" y="1291058"/>
            <a:ext cx="8723809" cy="2539215"/>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a:latin typeface="+mj-lt"/>
              </a:rPr>
              <a:t>Let‘s explore LU 3:</a:t>
            </a:r>
          </a:p>
          <a:p>
            <a:r>
              <a:rPr lang="en-US" sz="5400" dirty="0">
                <a:latin typeface="+mj-lt"/>
              </a:rPr>
              <a:t>Transfer into Practice: Before a Counselling Session: Test Experience with Client </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412848" y="3938114"/>
            <a:ext cx="8734929" cy="1567269"/>
          </a:xfrm>
        </p:spPr>
        <p:txBody>
          <a:bodyPr>
            <a:normAutofit fontScale="92500"/>
          </a:bodyPr>
          <a:lstStyle/>
          <a:p>
            <a:endParaRPr lang="en-IE" sz="2800" dirty="0"/>
          </a:p>
          <a:p>
            <a:r>
              <a:rPr lang="en-IE" sz="2800" dirty="0"/>
              <a:t>to learn more about the practical application of </a:t>
            </a:r>
            <a:r>
              <a:rPr lang="en-IE" sz="2800" dirty="0" err="1"/>
              <a:t>CareerBot</a:t>
            </a:r>
            <a:r>
              <a:rPr lang="en-IE" sz="2800" dirty="0"/>
              <a:t> in a Career Guidance Setting through a test experience with clients</a:t>
            </a: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0043AE67-7284-CF8C-4897-BB30D12A2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81884">
            <a:off x="10097178" y="2362956"/>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322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LU3: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By completing this learning unit you will learn: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50640" y="2297379"/>
            <a:ext cx="8031736" cy="2754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How can a </a:t>
            </a:r>
            <a:r>
              <a:rPr lang="en-IE" dirty="0" err="1"/>
              <a:t>CareerBot</a:t>
            </a:r>
            <a:r>
              <a:rPr lang="en-IE" dirty="0"/>
              <a:t> Methodology be applied during a career guidance session.</a:t>
            </a:r>
          </a:p>
          <a:p>
            <a:pPr marL="342900" indent="-342900" algn="l">
              <a:buFont typeface="Wingdings" panose="05000000000000000000" pitchFamily="2" charset="2"/>
              <a:buChar char="§"/>
            </a:pPr>
            <a:endParaRPr lang="en-IE" dirty="0"/>
          </a:p>
          <a:p>
            <a:pPr marL="342900" indent="-342900" algn="l">
              <a:buFont typeface="Wingdings" panose="05000000000000000000" pitchFamily="2" charset="2"/>
              <a:buChar char="§"/>
            </a:pPr>
            <a:r>
              <a:rPr lang="en-IE" dirty="0"/>
              <a:t>How to carry out the exercise on testing with a client.</a:t>
            </a:r>
          </a:p>
          <a:p>
            <a:pPr marL="342900" indent="-342900" algn="l">
              <a:buFont typeface="Wingdings" panose="05000000000000000000" pitchFamily="2" charset="2"/>
              <a:buChar char="§"/>
            </a:pPr>
            <a:endParaRPr lang="en-IE" dirty="0"/>
          </a:p>
          <a:p>
            <a:pPr marL="342900" indent="-342900" algn="l">
              <a:buFont typeface="Wingdings" panose="05000000000000000000" pitchFamily="2" charset="2"/>
              <a:buChar char="§"/>
            </a:pPr>
            <a:r>
              <a:rPr lang="en-IE" dirty="0"/>
              <a:t>How to benefit from the learner’s reflection exercise.</a:t>
            </a:r>
          </a:p>
          <a:p>
            <a:pPr marL="342900" indent="-342900" algn="l">
              <a:buFont typeface="Wingdings" panose="05000000000000000000" pitchFamily="2" charset="2"/>
              <a:buChar char="§"/>
            </a:pPr>
            <a:endParaRPr lang="en-IE" dirty="0"/>
          </a:p>
          <a:p>
            <a:pPr marL="342900" indent="-342900" algn="l">
              <a:buFont typeface="Wingdings" panose="05000000000000000000" pitchFamily="2" charset="2"/>
              <a:buChar char="§"/>
            </a:pPr>
            <a:endParaRPr lang="en-IE" dirty="0"/>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2" descr="MAN SITTING IN AN OFFICE">
            <a:extLst>
              <a:ext uri="{FF2B5EF4-FFF2-40B4-BE49-F238E27FC236}">
                <a16:creationId xmlns:a16="http://schemas.microsoft.com/office/drawing/2014/main" id="{F00EC888-71BF-AC55-1B5A-1ABFD00C7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038" y="2639747"/>
            <a:ext cx="1730283" cy="1730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2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LU3: </a:t>
            </a:r>
            <a:r>
              <a:rPr lang="en-US" sz="2000" dirty="0"/>
              <a:t>Transfer into Practice: Before a Counselling Session, Test Experience with Client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Test Experience with a Client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80268BAF-69D1-0F60-E2C8-689F6C09B6E5}"/>
              </a:ext>
            </a:extLst>
          </p:cNvPr>
          <p:cNvSpPr txBox="1"/>
          <p:nvPr/>
        </p:nvSpPr>
        <p:spPr>
          <a:xfrm>
            <a:off x="369737" y="1792014"/>
            <a:ext cx="7534779" cy="3962367"/>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All practitioners participating in the </a:t>
            </a:r>
            <a:r>
              <a:rPr lang="en-GB" sz="20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2000" dirty="0">
                <a:effectLst/>
                <a:latin typeface="Calibri" panose="020F0502020204030204" pitchFamily="34" charset="0"/>
                <a:ea typeface="Calibri" panose="020F0502020204030204" pitchFamily="34" charset="0"/>
                <a:cs typeface="Calibri" panose="020F0502020204030204" pitchFamily="34" charset="0"/>
              </a:rPr>
              <a:t> training are required to develop </a:t>
            </a:r>
            <a:r>
              <a:rPr lang="en-GB" sz="2000" b="1" dirty="0">
                <a:effectLst/>
                <a:latin typeface="Calibri" panose="020F0502020204030204" pitchFamily="34" charset="0"/>
                <a:ea typeface="Calibri" panose="020F0502020204030204" pitchFamily="34" charset="0"/>
                <a:cs typeface="Calibri" panose="020F0502020204030204" pitchFamily="34" charset="0"/>
              </a:rPr>
              <a:t>at least one Test Experience with a client </a:t>
            </a:r>
            <a:r>
              <a:rPr lang="en-GB" sz="2000" dirty="0">
                <a:effectLst/>
                <a:latin typeface="Calibri" panose="020F0502020204030204" pitchFamily="34" charset="0"/>
                <a:ea typeface="Calibri" panose="020F0502020204030204" pitchFamily="34" charset="0"/>
                <a:cs typeface="Calibri" panose="020F0502020204030204" pitchFamily="34" charset="0"/>
              </a:rPr>
              <a:t>to document the process of implementation into practice.</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Aft>
                <a:spcPts val="10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This piece will be used as part of the final assessment &amp; expert talk outlined in Learning Unit 6 of this module at the end of the practitioner training, which is part of the certification process. </a:t>
            </a:r>
          </a:p>
          <a:p>
            <a:pPr marL="285750" indent="-285750" algn="just">
              <a:lnSpc>
                <a:spcPct val="115000"/>
              </a:lnSpc>
              <a:spcAft>
                <a:spcPts val="10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This Learning unit summarises the key learnings of the training on things to consider when introducing the Bot to clients before a Counselling Session.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22EBCD24-776E-D586-CA0C-2BFFBDA5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59490">
            <a:off x="7890677" y="3707082"/>
            <a:ext cx="4114800" cy="164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6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LU3: </a:t>
            </a:r>
            <a:r>
              <a:rPr lang="en-US" sz="2000" dirty="0"/>
              <a:t>Transfer into Practice: Before a Counselling </a:t>
            </a:r>
            <a:r>
              <a:rPr lang="en-US" sz="2000" dirty="0" err="1"/>
              <a:t>Session,Test</a:t>
            </a:r>
            <a:r>
              <a:rPr lang="en-US" sz="2000" dirty="0"/>
              <a:t> Experience with Client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b="1" dirty="0" err="1"/>
              <a:t>How</a:t>
            </a:r>
            <a:r>
              <a:rPr lang="de-AT" b="1" dirty="0"/>
              <a:t> </a:t>
            </a:r>
            <a:r>
              <a:rPr lang="de-AT" b="1" dirty="0" err="1"/>
              <a:t>to</a:t>
            </a:r>
            <a:r>
              <a:rPr lang="de-AT" b="1" dirty="0"/>
              <a:t> </a:t>
            </a:r>
            <a:r>
              <a:rPr lang="de-AT" b="1" dirty="0" err="1"/>
              <a:t>know</a:t>
            </a:r>
            <a:r>
              <a:rPr lang="de-AT" b="1" dirty="0"/>
              <a:t> </a:t>
            </a:r>
            <a:r>
              <a:rPr lang="de-AT" b="1" dirty="0" err="1"/>
              <a:t>when</a:t>
            </a:r>
            <a:r>
              <a:rPr lang="de-AT" b="1" dirty="0"/>
              <a:t> </a:t>
            </a:r>
            <a:r>
              <a:rPr lang="de-AT" b="1" dirty="0" err="1"/>
              <a:t>CareerBot</a:t>
            </a:r>
            <a:r>
              <a:rPr lang="de-AT" b="1" dirty="0"/>
              <a:t> </a:t>
            </a:r>
            <a:r>
              <a:rPr lang="de-AT" b="1" dirty="0" err="1"/>
              <a:t>is</a:t>
            </a:r>
            <a:r>
              <a:rPr lang="de-AT" b="1" dirty="0"/>
              <a:t> </a:t>
            </a:r>
            <a:r>
              <a:rPr lang="de-AT" b="1" dirty="0" err="1"/>
              <a:t>suitable</a:t>
            </a:r>
            <a:r>
              <a:rPr lang="de-AT" b="1" dirty="0"/>
              <a:t> </a:t>
            </a:r>
            <a:r>
              <a:rPr lang="de-AT" b="1" dirty="0" err="1"/>
              <a:t>for</a:t>
            </a:r>
            <a:r>
              <a:rPr lang="de-AT" b="1" dirty="0"/>
              <a:t> a </a:t>
            </a:r>
            <a:r>
              <a:rPr lang="de-AT" b="1" dirty="0" err="1"/>
              <a:t>client</a:t>
            </a:r>
            <a:r>
              <a:rPr lang="de-AT"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60179"/>
            <a:ext cx="8924339"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Not </a:t>
            </a:r>
            <a:r>
              <a:rPr lang="de-AT" dirty="0" err="1"/>
              <a:t>every</a:t>
            </a:r>
            <a:r>
              <a:rPr lang="de-AT" dirty="0"/>
              <a:t> </a:t>
            </a:r>
            <a:r>
              <a:rPr lang="de-AT" dirty="0" err="1"/>
              <a:t>client</a:t>
            </a:r>
            <a:r>
              <a:rPr lang="de-AT" dirty="0"/>
              <a:t> </a:t>
            </a:r>
            <a:r>
              <a:rPr lang="de-AT" dirty="0" err="1"/>
              <a:t>may</a:t>
            </a:r>
            <a:r>
              <a:rPr lang="de-AT" dirty="0"/>
              <a:t> </a:t>
            </a:r>
            <a:r>
              <a:rPr lang="de-AT" dirty="0" err="1"/>
              <a:t>benefit</a:t>
            </a:r>
            <a:r>
              <a:rPr lang="de-AT" dirty="0"/>
              <a:t> </a:t>
            </a:r>
            <a:r>
              <a:rPr lang="de-AT" dirty="0" err="1"/>
              <a:t>from</a:t>
            </a:r>
            <a:r>
              <a:rPr lang="de-AT" dirty="0"/>
              <a:t> </a:t>
            </a:r>
            <a:r>
              <a:rPr lang="de-AT" dirty="0" err="1"/>
              <a:t>the</a:t>
            </a:r>
            <a:r>
              <a:rPr lang="de-AT" dirty="0"/>
              <a:t> </a:t>
            </a:r>
            <a:r>
              <a:rPr lang="de-AT" dirty="0" err="1"/>
              <a:t>use</a:t>
            </a:r>
            <a:r>
              <a:rPr lang="de-AT" dirty="0"/>
              <a:t> </a:t>
            </a:r>
            <a:r>
              <a:rPr lang="de-AT" dirty="0" err="1"/>
              <a:t>of</a:t>
            </a:r>
            <a:r>
              <a:rPr lang="de-AT" dirty="0"/>
              <a:t> AI/</a:t>
            </a:r>
            <a:r>
              <a:rPr lang="de-AT" dirty="0" err="1"/>
              <a:t>CareerBot</a:t>
            </a:r>
            <a:r>
              <a:rPr lang="de-AT" dirty="0"/>
              <a:t>. Here are a few points to consider beforehand:</a:t>
            </a:r>
          </a:p>
          <a:p>
            <a:pPr marL="342900" indent="-342900" algn="l">
              <a:buFont typeface="Wingdings" panose="05000000000000000000" pitchFamily="2" charset="2"/>
              <a:buChar char="§"/>
            </a:pPr>
            <a:r>
              <a:rPr lang="en-US" dirty="0"/>
              <a:t>Suitability – specific client needs</a:t>
            </a:r>
          </a:p>
          <a:p>
            <a:pPr marL="342900" indent="-342900" algn="l">
              <a:buFont typeface="Wingdings" panose="05000000000000000000" pitchFamily="2" charset="2"/>
              <a:buChar char="§"/>
            </a:pPr>
            <a:r>
              <a:rPr lang="en-US" dirty="0"/>
              <a:t>Format – remote or face-to-face?</a:t>
            </a:r>
          </a:p>
          <a:p>
            <a:pPr marL="342900" indent="-342900" algn="l">
              <a:buFont typeface="Wingdings" panose="05000000000000000000" pitchFamily="2" charset="2"/>
              <a:buChar char="§"/>
            </a:pPr>
            <a:r>
              <a:rPr lang="en-US" dirty="0"/>
              <a:t>Time considerations</a:t>
            </a:r>
          </a:p>
          <a:p>
            <a:pPr marL="342900" indent="-342900" algn="l">
              <a:buFont typeface="Wingdings" panose="05000000000000000000" pitchFamily="2" charset="2"/>
              <a:buChar char="§"/>
            </a:pPr>
            <a:r>
              <a:rPr lang="en-US" dirty="0"/>
              <a:t>Feedback – opinion and stance of client; how to monitor their response to the Bot</a:t>
            </a:r>
          </a:p>
          <a:p>
            <a:pPr marL="342900" indent="-342900" algn="l">
              <a:buFont typeface="Wingdings" panose="05000000000000000000" pitchFamily="2" charset="2"/>
              <a:buChar char="§"/>
            </a:pPr>
            <a:r>
              <a:rPr lang="en-US" dirty="0"/>
              <a:t>Reflection and discussion – what resources within the Bot may be beneficial?</a:t>
            </a:r>
          </a:p>
          <a:p>
            <a:pPr marL="342900" indent="-342900" algn="l">
              <a:buFont typeface="Wingdings" panose="05000000000000000000" pitchFamily="2" charset="2"/>
              <a:buChar char="§"/>
            </a:pPr>
            <a:r>
              <a:rPr lang="en-US" dirty="0"/>
              <a:t>Monitoring and follow up – what ways can the Bot support other counselling requirements, such as welfare reports, counselling session summaries, evidence of research, evaluation of quality engagement from the client or service provided</a:t>
            </a:r>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F52289BE-C8BC-B980-1565-DFDE9DC53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6761" y="266606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LU3: </a:t>
            </a:r>
            <a:r>
              <a:rPr lang="en-US" sz="2000" dirty="0"/>
              <a:t>Transfer into Practice: Before a Counselling Session, Test Experience with Client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CareerBot in a Local Setting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extBox 8">
            <a:extLst>
              <a:ext uri="{FF2B5EF4-FFF2-40B4-BE49-F238E27FC236}">
                <a16:creationId xmlns:a16="http://schemas.microsoft.com/office/drawing/2014/main" id="{6E0C100A-B8D5-11FE-5A69-EE1A45F151D5}"/>
              </a:ext>
            </a:extLst>
          </p:cNvPr>
          <p:cNvSpPr txBox="1"/>
          <p:nvPr/>
        </p:nvSpPr>
        <p:spPr>
          <a:xfrm>
            <a:off x="782340" y="1524346"/>
            <a:ext cx="9638010" cy="4801314"/>
          </a:xfrm>
          <a:prstGeom prst="rect">
            <a:avLst/>
          </a:prstGeom>
          <a:noFill/>
        </p:spPr>
        <p:txBody>
          <a:bodyPr wrap="square" rtlCol="0">
            <a:spAutoFit/>
          </a:bodyPr>
          <a:lstStyle/>
          <a:p>
            <a:r>
              <a:rPr lang="en-US" dirty="0"/>
              <a:t>To provide a comprehensive introduction of the Bot to client’s, practitioners should also </a:t>
            </a:r>
            <a:r>
              <a:rPr lang="en-US" dirty="0" err="1"/>
              <a:t>familiarise</a:t>
            </a:r>
            <a:r>
              <a:rPr lang="en-US" dirty="0"/>
              <a:t> themselves which each aspect of the Bot as outlined in Module 3 LU2‚ Chatbots in Career Guidance and Introduction to the </a:t>
            </a:r>
            <a:r>
              <a:rPr lang="en-US" dirty="0" err="1"/>
              <a:t>CareerBot</a:t>
            </a:r>
            <a:r>
              <a:rPr lang="en-US" dirty="0"/>
              <a:t> tool ‘, namely each of the five key conversation flows: </a:t>
            </a:r>
          </a:p>
          <a:p>
            <a:endParaRPr lang="en-US" b="1" dirty="0"/>
          </a:p>
          <a:p>
            <a:r>
              <a:rPr lang="en-US" b="1" dirty="0"/>
              <a:t>1.   Demand for Jobs and Skills </a:t>
            </a:r>
          </a:p>
          <a:p>
            <a:pPr marL="342900" indent="-342900">
              <a:buAutoNum type="arabicPeriod" startAt="2"/>
            </a:pPr>
            <a:r>
              <a:rPr lang="en-US" b="1" dirty="0" err="1"/>
              <a:t>Jobfinder</a:t>
            </a:r>
            <a:endParaRPr lang="en-US" b="1" dirty="0"/>
          </a:p>
          <a:p>
            <a:pPr marL="342900" indent="-342900">
              <a:buAutoNum type="arabicPeriod" startAt="2"/>
            </a:pPr>
            <a:r>
              <a:rPr lang="en-US" b="1" dirty="0"/>
              <a:t>Info on Jobs and Skills </a:t>
            </a:r>
          </a:p>
          <a:p>
            <a:pPr marL="342900" indent="-342900">
              <a:buAutoNum type="arabicPeriod" startAt="4"/>
            </a:pPr>
            <a:r>
              <a:rPr lang="en-US" b="1" dirty="0"/>
              <a:t>Application &amp; CV </a:t>
            </a:r>
          </a:p>
          <a:p>
            <a:pPr marL="342900" indent="-342900">
              <a:buAutoNum type="arabicPeriod" startAt="4"/>
            </a:pPr>
            <a:r>
              <a:rPr lang="en-US" b="1" dirty="0"/>
              <a:t>Interview</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GB" dirty="0">
                <a:latin typeface="Calibri" panose="020F0502020204030204" pitchFamily="34" charset="0"/>
                <a:ea typeface="Calibri" panose="020F0502020204030204" pitchFamily="34" charset="0"/>
                <a:cs typeface="Arial" panose="020B0604020202020204" pitchFamily="34" charset="0"/>
              </a:rPr>
              <a:t>T</a:t>
            </a:r>
            <a:r>
              <a:rPr lang="en-GB" sz="1800" dirty="0">
                <a:effectLst/>
                <a:latin typeface="Calibri" panose="020F0502020204030204" pitchFamily="34" charset="0"/>
                <a:ea typeface="Calibri" panose="020F0502020204030204" pitchFamily="34" charset="0"/>
                <a:cs typeface="Arial" panose="020B0604020202020204" pitchFamily="34" charset="0"/>
              </a:rPr>
              <a:t>his video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CareerBOT - Get to know the CareerBOT project! - YouTube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can help to identify the areas that can be helpful for the client to start their counselling journey and anticipate the type of information they can obtain with the </a:t>
            </a:r>
            <a:r>
              <a:rPr lang="en-GB" sz="1800" dirty="0" err="1">
                <a:effectLst/>
                <a:latin typeface="Calibri" panose="020F0502020204030204" pitchFamily="34" charset="0"/>
                <a:ea typeface="Calibri" panose="020F0502020204030204" pitchFamily="34" charset="0"/>
                <a:cs typeface="Arial" panose="020B0604020202020204" pitchFamily="34" charset="0"/>
              </a:rPr>
              <a:t>CareerBot</a:t>
            </a:r>
            <a:r>
              <a:rPr lang="en-GB" sz="1800" dirty="0">
                <a:effectLst/>
                <a:latin typeface="Calibri" panose="020F0502020204030204" pitchFamily="34" charset="0"/>
                <a:ea typeface="Calibri" panose="020F0502020204030204" pitchFamily="34" charset="0"/>
                <a:cs typeface="Arial" panose="020B0604020202020204" pitchFamily="34" charset="0"/>
              </a:rPr>
              <a:t> and how they should explain that to the client to discuss their options in terms of career prospect.</a:t>
            </a:r>
          </a:p>
          <a:p>
            <a:pPr marL="285750" indent="-28575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 In addition, this Genially video will show some of the information the client can obtain with </a:t>
            </a:r>
            <a:r>
              <a:rPr lang="en-GB" sz="1800" dirty="0" err="1">
                <a:effectLst/>
                <a:latin typeface="Calibri" panose="020F0502020204030204" pitchFamily="34" charset="0"/>
                <a:ea typeface="Calibri" panose="020F0502020204030204" pitchFamily="34" charset="0"/>
                <a:cs typeface="Arial" panose="020B0604020202020204" pitchFamily="34" charset="0"/>
              </a:rPr>
              <a:t>CareerBot</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CareerBot</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a:t>
            </a:r>
            <a:r>
              <a:rPr lang="en-GB"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UserJourney</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-Before-EN (genial.ly)</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217280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LU3: </a:t>
            </a:r>
            <a:r>
              <a:rPr lang="en-US" sz="2000" dirty="0"/>
              <a:t>Transfer into Practice: Before a Counselling Session, Test Experience with Client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CareerBot in a Local Setting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extBox 8">
            <a:extLst>
              <a:ext uri="{FF2B5EF4-FFF2-40B4-BE49-F238E27FC236}">
                <a16:creationId xmlns:a16="http://schemas.microsoft.com/office/drawing/2014/main" id="{6E0C100A-B8D5-11FE-5A69-EE1A45F151D5}"/>
              </a:ext>
            </a:extLst>
          </p:cNvPr>
          <p:cNvSpPr txBox="1"/>
          <p:nvPr/>
        </p:nvSpPr>
        <p:spPr>
          <a:xfrm>
            <a:off x="639465" y="1658968"/>
            <a:ext cx="9247485" cy="4240181"/>
          </a:xfrm>
          <a:prstGeom prst="rect">
            <a:avLst/>
          </a:prstGeom>
          <a:noFill/>
        </p:spPr>
        <p:txBody>
          <a:bodyPr wrap="square" rtlCol="0">
            <a:spAutoFit/>
          </a:bodyPr>
          <a:lstStyle/>
          <a:p>
            <a:pPr algn="just">
              <a:lnSpc>
                <a:spcPct val="115000"/>
              </a:lnSpc>
              <a:spcAft>
                <a:spcPts val="1000"/>
              </a:spcAft>
            </a:pPr>
            <a:r>
              <a:rPr lang="en-GB" b="1" dirty="0">
                <a:effectLst/>
                <a:latin typeface="Calibri" panose="020F0502020204030204" pitchFamily="34" charset="0"/>
                <a:ea typeface="Calibri" panose="020F0502020204030204" pitchFamily="34" charset="0"/>
                <a:cs typeface="Calibri" panose="020F0502020204030204" pitchFamily="34" charset="0"/>
              </a:rPr>
              <a:t>Important points to consider when carrying out the Test Experience with at least one client:</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Initial situation of the client (before the guidance process): What problem did the client? </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come to you with e.g., dropping out of school, dismissal, new orientation, etc. </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Describe in detail the start of the guidance process with the client: e.g. 2 telephone calls, </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then a personal meeting, etc. NOTE! Please describe the stage of the process when you </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as practitioner started to work with the </a:t>
            </a:r>
            <a:r>
              <a:rPr lang="en-GB" dirty="0" err="1">
                <a:effectLst/>
                <a:latin typeface="Calibri" panose="020F0502020204030204" pitchFamily="34" charset="0"/>
                <a:ea typeface="Calibri" panose="020F0502020204030204" pitchFamily="34" charset="0"/>
                <a:cs typeface="Calibri" panose="020F0502020204030204" pitchFamily="34" charset="0"/>
              </a:rPr>
              <a:t>CareerBot</a:t>
            </a: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Describe the outcomes/findings/agreements</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Document the client's feedback </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Any other points you want to mention.</a:t>
            </a:r>
          </a:p>
          <a:p>
            <a:pPr lvl="0" algn="just">
              <a:lnSpc>
                <a:spcPct val="115000"/>
              </a:lnSpc>
              <a:spcAft>
                <a:spcPts val="1000"/>
              </a:spcAft>
            </a:pPr>
            <a:r>
              <a:rPr lang="en-US" b="1" dirty="0">
                <a:latin typeface="Calibri" panose="020F0502020204030204" pitchFamily="34" charset="0"/>
                <a:ea typeface="Calibri" panose="020F0502020204030204" pitchFamily="34" charset="0"/>
                <a:cs typeface="Calibri" panose="020F0502020204030204" pitchFamily="34" charset="0"/>
              </a:rPr>
              <a:t>Note: </a:t>
            </a:r>
            <a:r>
              <a:rPr lang="en-US" dirty="0">
                <a:latin typeface="Calibri" panose="020F0502020204030204" pitchFamily="34" charset="0"/>
                <a:ea typeface="Calibri" panose="020F0502020204030204" pitchFamily="34" charset="0"/>
                <a:cs typeface="Calibri" panose="020F0502020204030204" pitchFamily="34" charset="0"/>
              </a:rPr>
              <a:t>The test experience with a client will take place in your own </a:t>
            </a:r>
            <a:r>
              <a:rPr lang="en-US" dirty="0" err="1">
                <a:latin typeface="Calibri" panose="020F0502020204030204" pitchFamily="34" charset="0"/>
                <a:ea typeface="Calibri" panose="020F0502020204030204" pitchFamily="34" charset="0"/>
                <a:cs typeface="Calibri" panose="020F0502020204030204" pitchFamily="34" charset="0"/>
              </a:rPr>
              <a:t>organisation</a:t>
            </a:r>
            <a:r>
              <a:rPr lang="en-US" dirty="0">
                <a:latin typeface="Calibri" panose="020F0502020204030204" pitchFamily="34" charset="0"/>
                <a:ea typeface="Calibri" panose="020F0502020204030204" pitchFamily="34" charset="0"/>
                <a:cs typeface="Calibri" panose="020F0502020204030204" pitchFamily="34" charset="0"/>
              </a:rPr>
              <a:t> after the training. To enhance the outcome of the training we recommend this takes places in quick succession to completing the training. </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LU3: </a:t>
            </a:r>
            <a:r>
              <a:rPr lang="en-US" sz="2000" dirty="0"/>
              <a:t>Transfer into Practice: Before a Counselling Session, Test Experience with Client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err="1"/>
              <a:t>Exercises</a:t>
            </a:r>
            <a:r>
              <a:rPr lang="de-AT" sz="2800" dirty="0"/>
              <a:t> &amp; Annexes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de-AT" dirty="0"/>
              <a:t>In this learning unit, the annexes ‚Test Experience with a Client‘ and the ‚Training Reflection Diary‘ are to be completed.</a:t>
            </a:r>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r>
              <a:rPr lang="de-AT" dirty="0" err="1"/>
              <a:t>Please</a:t>
            </a:r>
            <a:r>
              <a:rPr lang="de-AT" dirty="0"/>
              <a:t> follow </a:t>
            </a:r>
            <a:r>
              <a:rPr lang="de-AT" dirty="0" err="1"/>
              <a:t>the</a:t>
            </a:r>
            <a:r>
              <a:rPr lang="de-AT" dirty="0"/>
              <a:t> </a:t>
            </a:r>
            <a:r>
              <a:rPr lang="de-AT" dirty="0" err="1"/>
              <a:t>instructions</a:t>
            </a:r>
            <a:r>
              <a:rPr lang="de-AT" dirty="0"/>
              <a:t> in </a:t>
            </a:r>
            <a:r>
              <a:rPr lang="de-AT" dirty="0" err="1"/>
              <a:t>these</a:t>
            </a:r>
            <a:r>
              <a:rPr lang="de-AT" dirty="0"/>
              <a:t> </a:t>
            </a:r>
            <a:r>
              <a:rPr lang="de-AT" dirty="0" err="1"/>
              <a:t>complementary</a:t>
            </a:r>
            <a:r>
              <a:rPr lang="de-AT" dirty="0"/>
              <a:t> </a:t>
            </a:r>
            <a:r>
              <a:rPr lang="de-AT" dirty="0" err="1"/>
              <a:t>documents</a:t>
            </a:r>
            <a:r>
              <a:rPr lang="de-AT" dirty="0"/>
              <a:t> and </a:t>
            </a:r>
            <a:r>
              <a:rPr lang="de-AT" dirty="0" err="1"/>
              <a:t>complete</a:t>
            </a:r>
            <a:r>
              <a:rPr lang="de-AT" dirty="0"/>
              <a:t> </a:t>
            </a:r>
            <a:r>
              <a:rPr lang="de-AT" dirty="0" err="1"/>
              <a:t>these</a:t>
            </a:r>
            <a:r>
              <a:rPr lang="de-AT" dirty="0"/>
              <a:t> </a:t>
            </a:r>
            <a:r>
              <a:rPr lang="de-AT" dirty="0" err="1"/>
              <a:t>exercises</a:t>
            </a:r>
            <a:r>
              <a:rPr lang="de-AT" dirty="0"/>
              <a:t> </a:t>
            </a:r>
            <a:r>
              <a:rPr lang="de-AT" dirty="0" err="1"/>
              <a:t>to</a:t>
            </a:r>
            <a:r>
              <a:rPr lang="de-AT" dirty="0"/>
              <a:t> </a:t>
            </a:r>
            <a:r>
              <a:rPr lang="de-AT" dirty="0" err="1"/>
              <a:t>fulfil</a:t>
            </a:r>
            <a:r>
              <a:rPr lang="de-AT" dirty="0"/>
              <a:t> all </a:t>
            </a:r>
            <a:r>
              <a:rPr lang="de-AT" dirty="0" err="1"/>
              <a:t>aspects</a:t>
            </a:r>
            <a:r>
              <a:rPr lang="de-AT" dirty="0"/>
              <a:t> </a:t>
            </a:r>
            <a:r>
              <a:rPr lang="de-AT" dirty="0" err="1"/>
              <a:t>of</a:t>
            </a:r>
            <a:r>
              <a:rPr lang="de-AT" dirty="0"/>
              <a:t> </a:t>
            </a:r>
            <a:r>
              <a:rPr lang="de-AT" dirty="0" err="1"/>
              <a:t>this</a:t>
            </a:r>
            <a:r>
              <a:rPr lang="de-AT" dirty="0"/>
              <a:t> LU.</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A573C389-374A-711F-0142-536B83E7C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46814">
            <a:off x="9255752" y="3567041"/>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114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M5-LU3: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M5-LU3-01 – PPT </a:t>
            </a:r>
          </a:p>
          <a:p>
            <a:pPr marL="342900" indent="-342900" algn="l">
              <a:buFont typeface="Wingdings" panose="05000000000000000000" pitchFamily="2" charset="2"/>
              <a:buChar char="§"/>
            </a:pPr>
            <a:r>
              <a:rPr lang="en-IE" dirty="0"/>
              <a:t>M5-LU3-02 – Module 3 materials</a:t>
            </a:r>
          </a:p>
          <a:p>
            <a:pPr marL="342900" indent="-342900" algn="l">
              <a:buFont typeface="Wingdings" panose="05000000000000000000" pitchFamily="2" charset="2"/>
              <a:buChar char="§"/>
            </a:pPr>
            <a:r>
              <a:rPr lang="en-IE" dirty="0"/>
              <a:t>M5-LU3-03 – Genial.ly presentation</a:t>
            </a:r>
          </a:p>
          <a:p>
            <a:pPr marL="342900" indent="-342900" algn="l">
              <a:buFont typeface="Wingdings" panose="05000000000000000000" pitchFamily="2" charset="2"/>
              <a:buChar char="§"/>
            </a:pPr>
            <a:r>
              <a:rPr lang="en-IE" dirty="0"/>
              <a:t>M5-LU3-04 – Test Experience with Client</a:t>
            </a:r>
          </a:p>
          <a:p>
            <a:pPr marL="342900" indent="-342900" algn="l">
              <a:buFont typeface="Wingdings" panose="05000000000000000000" pitchFamily="2" charset="2"/>
              <a:buChar char="§"/>
            </a:pPr>
            <a:r>
              <a:rPr lang="en-IE" dirty="0"/>
              <a:t>M5-LU3-05 – Learner’s Reflection Diary</a:t>
            </a:r>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38498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4</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94687" y="1531873"/>
            <a:ext cx="9218417" cy="275149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sz="2000" dirty="0"/>
          </a:p>
          <a:p>
            <a:r>
              <a:rPr lang="en-IE" sz="4400" b="1" dirty="0">
                <a:latin typeface="+mj-lt"/>
              </a:rPr>
              <a:t>Let‘s explore LU 4</a:t>
            </a:r>
            <a:r>
              <a:rPr lang="en-IE" sz="4400" dirty="0">
                <a:latin typeface="+mj-lt"/>
              </a:rPr>
              <a:t>:</a:t>
            </a:r>
          </a:p>
          <a:p>
            <a:r>
              <a:rPr lang="en-US" sz="4400" dirty="0">
                <a:latin typeface="+mj-lt"/>
              </a:rPr>
              <a:t>Transfer into Practice: Using a </a:t>
            </a:r>
            <a:r>
              <a:rPr lang="en-US" sz="4400" dirty="0" err="1">
                <a:latin typeface="+mj-lt"/>
              </a:rPr>
              <a:t>CareerBot</a:t>
            </a:r>
            <a:r>
              <a:rPr lang="en-US" sz="4400" dirty="0">
                <a:latin typeface="+mj-lt"/>
              </a:rPr>
              <a:t> Methodology </a:t>
            </a:r>
            <a:r>
              <a:rPr lang="en-US" sz="4400" i="1" dirty="0">
                <a:latin typeface="+mj-lt"/>
              </a:rPr>
              <a:t>During </a:t>
            </a:r>
            <a:r>
              <a:rPr lang="en-US" sz="4400" dirty="0">
                <a:latin typeface="+mj-lt"/>
              </a:rPr>
              <a:t>and </a:t>
            </a:r>
            <a:r>
              <a:rPr lang="en-US" sz="4400" i="1" dirty="0">
                <a:latin typeface="+mj-lt"/>
              </a:rPr>
              <a:t>After</a:t>
            </a:r>
            <a:r>
              <a:rPr lang="en-US" sz="4400" dirty="0">
                <a:latin typeface="+mj-lt"/>
              </a:rPr>
              <a:t> a Guidance Session</a:t>
            </a:r>
            <a:endParaRPr lang="en-IE" sz="4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009648" y="3849550"/>
            <a:ext cx="9276069" cy="1630554"/>
          </a:xfrm>
        </p:spPr>
        <p:txBody>
          <a:bodyPr>
            <a:normAutofit/>
          </a:bodyPr>
          <a:lstStyle/>
          <a:p>
            <a:endParaRPr lang="en-IE" sz="2800" dirty="0"/>
          </a:p>
          <a:p>
            <a:r>
              <a:rPr lang="en-IE" sz="2800" dirty="0"/>
              <a:t>to learn more about the practical application of </a:t>
            </a:r>
            <a:r>
              <a:rPr lang="en-IE" sz="2800" dirty="0" err="1"/>
              <a:t>CareerBot</a:t>
            </a:r>
            <a:r>
              <a:rPr lang="en-IE" sz="2800" dirty="0"/>
              <a:t> during the delivery of career guidance</a:t>
            </a: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B4AFB54C-73C4-D86A-7762-46DE262D9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81884">
            <a:off x="10337141" y="2363121"/>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58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a:bodyPr>
          <a:lstStyle/>
          <a:p>
            <a:pPr algn="l"/>
            <a:r>
              <a:rPr lang="de-AT" dirty="0"/>
              <a:t>Module 5 </a:t>
            </a:r>
            <a:r>
              <a:rPr lang="de-AT" dirty="0" err="1"/>
              <a:t>consists</a:t>
            </a:r>
            <a:r>
              <a:rPr lang="de-AT" dirty="0"/>
              <a:t> </a:t>
            </a:r>
            <a:r>
              <a:rPr lang="de-AT" dirty="0" err="1"/>
              <a:t>of</a:t>
            </a:r>
            <a:r>
              <a:rPr lang="de-AT" dirty="0"/>
              <a:t> 6 Learning Units with </a:t>
            </a:r>
            <a:r>
              <a:rPr lang="de-AT" dirty="0" err="1"/>
              <a:t>this</a:t>
            </a:r>
            <a:r>
              <a:rPr lang="de-AT" dirty="0"/>
              <a:t> </a:t>
            </a:r>
            <a:r>
              <a:rPr lang="de-AT" dirty="0" err="1"/>
              <a:t>content</a:t>
            </a:r>
            <a:r>
              <a:rPr lang="de-AT" dirty="0"/>
              <a:t> (</a:t>
            </a:r>
            <a:r>
              <a:rPr lang="de-AT" dirty="0" err="1"/>
              <a:t>contd</a:t>
            </a:r>
            <a:r>
              <a:rPr lang="de-AT"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Learning Unit 4: </a:t>
            </a:r>
            <a:r>
              <a:rPr lang="en-US" dirty="0"/>
              <a:t>Transfer into Practice: Using a </a:t>
            </a:r>
            <a:r>
              <a:rPr lang="en-US" dirty="0" err="1"/>
              <a:t>CareerBot</a:t>
            </a:r>
            <a:r>
              <a:rPr lang="en-US" dirty="0"/>
              <a:t> Methodology during and after a Guidance Session </a:t>
            </a:r>
            <a:endParaRPr lang="de-AT" dirty="0"/>
          </a:p>
          <a:p>
            <a:pPr algn="l"/>
            <a:r>
              <a:rPr lang="de-AT" dirty="0"/>
              <a:t>Learning Unit 5: </a:t>
            </a:r>
            <a:r>
              <a:rPr lang="en-US" dirty="0"/>
              <a:t>Transfer into Practice: Digital Solutions and a </a:t>
            </a:r>
            <a:r>
              <a:rPr lang="en-US" dirty="0" err="1"/>
              <a:t>CareerBot</a:t>
            </a:r>
            <a:r>
              <a:rPr lang="en-US" dirty="0"/>
              <a:t> Methodology </a:t>
            </a:r>
            <a:endParaRPr lang="de-AT" dirty="0"/>
          </a:p>
          <a:p>
            <a:pPr marL="342900" indent="-342900" algn="l">
              <a:buFont typeface="Wingdings" panose="05000000000000000000" pitchFamily="2" charset="2"/>
              <a:buChar char="§"/>
            </a:pPr>
            <a:endParaRPr lang="de-AT" dirty="0"/>
          </a:p>
          <a:p>
            <a:pPr algn="l"/>
            <a:r>
              <a:rPr lang="de-AT" dirty="0"/>
              <a:t>Learning Unit 6: </a:t>
            </a:r>
            <a:r>
              <a:rPr lang="en-US" dirty="0"/>
              <a:t>Documentation and Reflection</a:t>
            </a:r>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80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LU4: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86070" y="2311044"/>
            <a:ext cx="8924339" cy="546754"/>
          </a:xfrm>
        </p:spPr>
        <p:txBody>
          <a:bodyPr>
            <a:normAutofit/>
          </a:bodyPr>
          <a:lstStyle/>
          <a:p>
            <a:pPr algn="l"/>
            <a:r>
              <a:rPr lang="de-AT" sz="2800" dirty="0"/>
              <a:t>By completing this LU you will learn: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90820" y="3170727"/>
            <a:ext cx="8048705" cy="2991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How can a </a:t>
            </a:r>
            <a:r>
              <a:rPr lang="en-IE" dirty="0" err="1"/>
              <a:t>CareerBot</a:t>
            </a:r>
            <a:r>
              <a:rPr lang="en-IE" dirty="0"/>
              <a:t> Methodology be applied during and  after a career guidance session and ensure the sustainability of the </a:t>
            </a:r>
            <a:r>
              <a:rPr lang="en-IE" dirty="0" err="1"/>
              <a:t>CareerBot</a:t>
            </a:r>
            <a:r>
              <a:rPr lang="en-IE" dirty="0"/>
              <a:t> Project. </a:t>
            </a:r>
          </a:p>
          <a:p>
            <a:pPr marL="342900" indent="-342900" algn="l">
              <a:buFont typeface="Wingdings" panose="05000000000000000000" pitchFamily="2" charset="2"/>
              <a:buChar char="§"/>
            </a:pPr>
            <a:r>
              <a:rPr lang="en-IE" dirty="0"/>
              <a:t>How to ensure your feedback on the Bot is received and considered to contribute to future meaningful change and developments in the project</a:t>
            </a:r>
          </a:p>
          <a:p>
            <a:pPr marL="342900" indent="-342900" algn="l">
              <a:buFont typeface="Wingdings" panose="05000000000000000000" pitchFamily="2" charset="2"/>
              <a:buChar char="§"/>
            </a:pPr>
            <a:endParaRPr lang="en-IE" dirty="0"/>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94B78DDE-8577-4FBA-F312-0368E0C7D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21" y="3017450"/>
            <a:ext cx="1893055" cy="18930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E4E165-4FA6-FAA9-E6E5-D842BCB9B930}"/>
              </a:ext>
            </a:extLst>
          </p:cNvPr>
          <p:cNvSpPr txBox="1"/>
          <p:nvPr/>
        </p:nvSpPr>
        <p:spPr>
          <a:xfrm>
            <a:off x="947737" y="843538"/>
            <a:ext cx="8510588" cy="1015663"/>
          </a:xfrm>
          <a:prstGeom prst="rect">
            <a:avLst/>
          </a:prstGeom>
          <a:noFill/>
        </p:spPr>
        <p:txBody>
          <a:bodyPr wrap="square" rtlCol="0">
            <a:spAutoFit/>
          </a:bodyPr>
          <a:lstStyle/>
          <a:p>
            <a:r>
              <a:rPr lang="en-US" sz="2000" dirty="0"/>
              <a:t>In this LU participants are offered an overview of ways to implement a </a:t>
            </a:r>
            <a:r>
              <a:rPr lang="en-US" sz="2000" dirty="0" err="1"/>
              <a:t>CareerBot</a:t>
            </a:r>
            <a:r>
              <a:rPr lang="en-US" sz="2000" dirty="0"/>
              <a:t> Methodology both during and after a Guidance Counselling Sessions and ways to </a:t>
            </a:r>
            <a:r>
              <a:rPr lang="en-US" sz="2000" dirty="0" err="1"/>
              <a:t>utilise</a:t>
            </a:r>
            <a:r>
              <a:rPr lang="en-US" sz="2000" dirty="0"/>
              <a:t> the Bot with Clients during their follow up test experience. </a:t>
            </a:r>
            <a:endParaRPr lang="en-IE" sz="2000" dirty="0"/>
          </a:p>
        </p:txBody>
      </p:sp>
    </p:spTree>
    <p:extLst>
      <p:ext uri="{BB962C8B-B14F-4D97-AF65-F5344CB8AC3E}">
        <p14:creationId xmlns:p14="http://schemas.microsoft.com/office/powerpoint/2010/main" val="425938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LU4: </a:t>
            </a:r>
            <a:r>
              <a:rPr lang="en-US" sz="2000" dirty="0"/>
              <a:t>Transfer into Practice: Using a </a:t>
            </a:r>
            <a:r>
              <a:rPr lang="en-US" sz="2000" dirty="0" err="1"/>
              <a:t>CareerBot</a:t>
            </a:r>
            <a:r>
              <a:rPr lang="en-US" sz="2000" dirty="0"/>
              <a:t> Methodology During and After a Guidance Session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How</a:t>
            </a:r>
            <a:r>
              <a:rPr lang="de-AT" sz="2800" b="1" dirty="0"/>
              <a:t> </a:t>
            </a:r>
            <a:r>
              <a:rPr lang="de-AT" sz="2800" b="1" dirty="0" err="1"/>
              <a:t>can</a:t>
            </a:r>
            <a:r>
              <a:rPr lang="de-AT" sz="2800" b="1" dirty="0"/>
              <a:t> I </a:t>
            </a:r>
            <a:r>
              <a:rPr lang="de-AT" sz="2800" b="1" dirty="0" err="1"/>
              <a:t>use</a:t>
            </a:r>
            <a:r>
              <a:rPr lang="de-AT" sz="2800" b="1" dirty="0"/>
              <a:t> </a:t>
            </a:r>
            <a:r>
              <a:rPr lang="de-AT" sz="2800" b="1" dirty="0" err="1"/>
              <a:t>CareerBot</a:t>
            </a:r>
            <a:r>
              <a:rPr lang="de-AT" sz="2800" b="1" dirty="0"/>
              <a:t> </a:t>
            </a:r>
            <a:r>
              <a:rPr lang="de-AT" sz="2800" b="1" dirty="0" err="1"/>
              <a:t>with</a:t>
            </a:r>
            <a:r>
              <a:rPr lang="de-AT" sz="2800" b="1" dirty="0"/>
              <a:t> a </a:t>
            </a:r>
            <a:r>
              <a:rPr lang="de-AT" sz="2800" b="1" dirty="0" err="1"/>
              <a:t>client</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‚Homework‘</a:t>
            </a:r>
          </a:p>
          <a:p>
            <a:pPr algn="l"/>
            <a:endParaRPr lang="de-AT" dirty="0"/>
          </a:p>
          <a:p>
            <a:pPr marL="342900" indent="-342900" algn="l">
              <a:buFont typeface="Wingdings" panose="05000000000000000000" pitchFamily="2" charset="2"/>
              <a:buChar char="§"/>
            </a:pPr>
            <a:r>
              <a:rPr lang="en-US" dirty="0"/>
              <a:t>Providing concrete tasks such as ‘homework’ for the client can help save time during counselling sessions, to be able to focus on more challenging issues that can not be supported by the </a:t>
            </a:r>
            <a:r>
              <a:rPr lang="en-US" dirty="0" err="1"/>
              <a:t>CareerBOT</a:t>
            </a:r>
            <a:r>
              <a:rPr lang="en-US" dirty="0"/>
              <a:t> such as:</a:t>
            </a:r>
          </a:p>
          <a:p>
            <a:pPr marL="800100" lvl="1" indent="-342900" algn="l">
              <a:buFont typeface="Wingdings" panose="05000000000000000000" pitchFamily="2" charset="2"/>
              <a:buChar char="§"/>
            </a:pPr>
            <a:r>
              <a:rPr lang="en-US" dirty="0"/>
              <a:t>delicate conversations about Interests and Motivations</a:t>
            </a:r>
          </a:p>
          <a:p>
            <a:pPr marL="800100" lvl="1" indent="-342900" algn="l">
              <a:buFont typeface="Wingdings" panose="05000000000000000000" pitchFamily="2" charset="2"/>
              <a:buChar char="§"/>
            </a:pPr>
            <a:r>
              <a:rPr lang="en-US" dirty="0"/>
              <a:t>Lessons learned from life/work experiences</a:t>
            </a:r>
          </a:p>
          <a:p>
            <a:pPr marL="800100" lvl="1" indent="-342900" algn="l">
              <a:buFont typeface="Wingdings" panose="05000000000000000000" pitchFamily="2" charset="2"/>
              <a:buChar char="§"/>
            </a:pPr>
            <a:r>
              <a:rPr lang="en-US" dirty="0"/>
              <a:t>Job search situations that trigger anxiety or trauma among clients</a:t>
            </a:r>
          </a:p>
          <a:p>
            <a:pPr marL="800100" lvl="1" indent="-342900" algn="l">
              <a:buFont typeface="Wingdings" panose="05000000000000000000" pitchFamily="2" charset="2"/>
              <a:buChar char="§"/>
            </a:pPr>
            <a:r>
              <a:rPr lang="en-US" dirty="0"/>
              <a:t>Factors of stigma or discrimination that represent a barrier for the client to find suitable work.</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96268564-0F81-44D4-CDF5-1CB83B6D6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874457" y="3400014"/>
            <a:ext cx="1372769" cy="102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149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LU4: </a:t>
            </a:r>
            <a:r>
              <a:rPr lang="en-US" sz="2000" dirty="0"/>
              <a:t>Transfer into Practice: Using a </a:t>
            </a:r>
            <a:r>
              <a:rPr lang="en-US" sz="2000" dirty="0" err="1"/>
              <a:t>CareerBot</a:t>
            </a:r>
            <a:r>
              <a:rPr lang="en-US" sz="2000" dirty="0"/>
              <a:t> Methodology During and After a Guidance Session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Example</a:t>
            </a:r>
            <a:r>
              <a:rPr lang="de-AT" sz="2800" b="1" dirty="0"/>
              <a:t>: CV Writing</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8" y="1600200"/>
            <a:ext cx="707757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de-AT" dirty="0"/>
              <a:t>CV Writing </a:t>
            </a:r>
            <a:r>
              <a:rPr lang="de-AT" dirty="0" err="1"/>
              <a:t>can</a:t>
            </a:r>
            <a:r>
              <a:rPr lang="de-AT" dirty="0"/>
              <a:t> </a:t>
            </a:r>
            <a:r>
              <a:rPr lang="de-AT" dirty="0" err="1"/>
              <a:t>be</a:t>
            </a:r>
            <a:r>
              <a:rPr lang="de-AT" dirty="0"/>
              <a:t> a </a:t>
            </a:r>
            <a:r>
              <a:rPr lang="de-AT" dirty="0" err="1"/>
              <a:t>tiresome</a:t>
            </a:r>
            <a:r>
              <a:rPr lang="de-AT" dirty="0"/>
              <a:t> and time-</a:t>
            </a:r>
            <a:r>
              <a:rPr lang="de-AT" dirty="0" err="1"/>
              <a:t>consuming</a:t>
            </a:r>
            <a:r>
              <a:rPr lang="de-AT" dirty="0"/>
              <a:t> </a:t>
            </a:r>
            <a:r>
              <a:rPr lang="de-AT" dirty="0" err="1"/>
              <a:t>task</a:t>
            </a:r>
            <a:r>
              <a:rPr lang="de-AT" dirty="0"/>
              <a:t>. </a:t>
            </a:r>
            <a:r>
              <a:rPr lang="de-AT" dirty="0" err="1"/>
              <a:t>With</a:t>
            </a:r>
            <a:r>
              <a:rPr lang="de-AT" dirty="0"/>
              <a:t> </a:t>
            </a:r>
            <a:r>
              <a:rPr lang="de-AT" dirty="0" err="1"/>
              <a:t>CareerBot‘s</a:t>
            </a:r>
            <a:r>
              <a:rPr lang="de-AT" dirty="0"/>
              <a:t> </a:t>
            </a:r>
            <a:r>
              <a:rPr lang="de-AT" dirty="0" err="1"/>
              <a:t>resources</a:t>
            </a:r>
            <a:r>
              <a:rPr lang="de-AT" dirty="0"/>
              <a:t>, a </a:t>
            </a:r>
            <a:r>
              <a:rPr lang="de-AT" dirty="0" err="1"/>
              <a:t>client</a:t>
            </a:r>
            <a:r>
              <a:rPr lang="de-AT" dirty="0"/>
              <a:t> </a:t>
            </a:r>
            <a:r>
              <a:rPr lang="de-AT" dirty="0" err="1"/>
              <a:t>can</a:t>
            </a:r>
            <a:r>
              <a:rPr lang="de-AT" dirty="0"/>
              <a:t> </a:t>
            </a:r>
            <a:r>
              <a:rPr lang="de-AT" dirty="0" err="1"/>
              <a:t>navigate</a:t>
            </a:r>
            <a:r>
              <a:rPr lang="de-AT" dirty="0"/>
              <a:t> </a:t>
            </a:r>
            <a:r>
              <a:rPr lang="de-AT" dirty="0" err="1"/>
              <a:t>this</a:t>
            </a:r>
            <a:r>
              <a:rPr lang="de-AT" dirty="0"/>
              <a:t> outside </a:t>
            </a:r>
            <a:r>
              <a:rPr lang="de-AT" dirty="0" err="1"/>
              <a:t>of</a:t>
            </a:r>
            <a:r>
              <a:rPr lang="de-AT" dirty="0"/>
              <a:t> </a:t>
            </a:r>
            <a:r>
              <a:rPr lang="de-AT" dirty="0" err="1"/>
              <a:t>the</a:t>
            </a:r>
            <a:r>
              <a:rPr lang="de-AT" dirty="0"/>
              <a:t> </a:t>
            </a:r>
            <a:r>
              <a:rPr lang="de-AT" dirty="0" err="1"/>
              <a:t>career</a:t>
            </a:r>
            <a:r>
              <a:rPr lang="de-AT" dirty="0"/>
              <a:t> </a:t>
            </a:r>
            <a:r>
              <a:rPr lang="de-AT" dirty="0" err="1"/>
              <a:t>guidance</a:t>
            </a:r>
            <a:r>
              <a:rPr lang="de-AT" dirty="0"/>
              <a:t> </a:t>
            </a:r>
            <a:r>
              <a:rPr lang="de-AT" dirty="0" err="1"/>
              <a:t>environment</a:t>
            </a:r>
            <a:r>
              <a:rPr lang="de-AT" dirty="0"/>
              <a:t>, </a:t>
            </a:r>
            <a:r>
              <a:rPr lang="de-AT" dirty="0" err="1"/>
              <a:t>allowing</a:t>
            </a:r>
            <a:r>
              <a:rPr lang="de-AT" dirty="0"/>
              <a:t> </a:t>
            </a:r>
            <a:r>
              <a:rPr lang="de-AT" dirty="0" err="1"/>
              <a:t>for</a:t>
            </a:r>
            <a:r>
              <a:rPr lang="de-AT" dirty="0"/>
              <a:t> </a:t>
            </a:r>
            <a:r>
              <a:rPr lang="de-AT" dirty="0" err="1"/>
              <a:t>more</a:t>
            </a:r>
            <a:r>
              <a:rPr lang="de-AT" dirty="0"/>
              <a:t> time in </a:t>
            </a:r>
            <a:r>
              <a:rPr lang="de-AT" dirty="0" err="1"/>
              <a:t>their</a:t>
            </a:r>
            <a:r>
              <a:rPr lang="de-AT" dirty="0"/>
              <a:t> </a:t>
            </a:r>
            <a:r>
              <a:rPr lang="de-AT" dirty="0" err="1"/>
              <a:t>guidance</a:t>
            </a:r>
            <a:r>
              <a:rPr lang="de-AT" dirty="0"/>
              <a:t> </a:t>
            </a:r>
            <a:r>
              <a:rPr lang="de-AT" dirty="0" err="1"/>
              <a:t>session</a:t>
            </a:r>
            <a:r>
              <a:rPr lang="de-AT" dirty="0"/>
              <a:t> </a:t>
            </a:r>
            <a:r>
              <a:rPr lang="de-AT" dirty="0" err="1"/>
              <a:t>to</a:t>
            </a:r>
            <a:r>
              <a:rPr lang="de-AT" dirty="0"/>
              <a:t> </a:t>
            </a:r>
            <a:r>
              <a:rPr lang="de-AT" dirty="0" err="1"/>
              <a:t>be</a:t>
            </a:r>
            <a:r>
              <a:rPr lang="de-AT" dirty="0"/>
              <a:t> </a:t>
            </a:r>
            <a:r>
              <a:rPr lang="de-AT" dirty="0" err="1"/>
              <a:t>dedicated</a:t>
            </a:r>
            <a:r>
              <a:rPr lang="de-AT" dirty="0"/>
              <a:t> </a:t>
            </a:r>
            <a:r>
              <a:rPr lang="de-AT" dirty="0" err="1"/>
              <a:t>to</a:t>
            </a:r>
            <a:r>
              <a:rPr lang="de-AT" dirty="0"/>
              <a:t> </a:t>
            </a:r>
            <a:r>
              <a:rPr lang="de-AT" dirty="0" err="1"/>
              <a:t>other</a:t>
            </a:r>
            <a:r>
              <a:rPr lang="de-AT" dirty="0"/>
              <a:t> </a:t>
            </a:r>
            <a:r>
              <a:rPr lang="de-AT" dirty="0" err="1"/>
              <a:t>things</a:t>
            </a:r>
            <a:r>
              <a:rPr lang="de-AT" dirty="0"/>
              <a:t>.</a:t>
            </a:r>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r>
              <a:rPr lang="de-AT" dirty="0"/>
              <a:t>In the below Genial.ly video, see an example of how CareerBot can be employed during the career guidance process:</a:t>
            </a:r>
          </a:p>
          <a:p>
            <a:pPr algn="l"/>
            <a:r>
              <a:rPr lang="de-AT" dirty="0">
                <a:hlinkClick r:id="rId3"/>
              </a:rPr>
              <a:t>https://view.genial.ly/64c90f59b414db0011d3b700/presentation-careerbot-userjourney-during-en</a:t>
            </a:r>
            <a:r>
              <a:rPr lang="de-AT" dirty="0"/>
              <a:t>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7" descr="A group of women looking at a cell phone&#10;&#10;Description automatically generated">
            <a:extLst>
              <a:ext uri="{FF2B5EF4-FFF2-40B4-BE49-F238E27FC236}">
                <a16:creationId xmlns:a16="http://schemas.microsoft.com/office/drawing/2014/main" id="{F92D8980-C6AE-5CB9-CC5C-4BD3B266F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66265">
            <a:off x="8271649" y="2633477"/>
            <a:ext cx="3651612" cy="1976610"/>
          </a:xfrm>
          <a:prstGeom prst="rect">
            <a:avLst/>
          </a:prstGeom>
        </p:spPr>
      </p:pic>
    </p:spTree>
    <p:extLst>
      <p:ext uri="{BB962C8B-B14F-4D97-AF65-F5344CB8AC3E}">
        <p14:creationId xmlns:p14="http://schemas.microsoft.com/office/powerpoint/2010/main" val="334555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LU4: </a:t>
            </a:r>
            <a:r>
              <a:rPr lang="en-US" sz="2000" dirty="0"/>
              <a:t>Transfer into Practice: Using a </a:t>
            </a:r>
            <a:r>
              <a:rPr lang="en-US" sz="2000" dirty="0" err="1"/>
              <a:t>CareerBot</a:t>
            </a:r>
            <a:r>
              <a:rPr lang="en-US" sz="2000" dirty="0"/>
              <a:t> Methodology During and After a Guidance Session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9737" y="999946"/>
            <a:ext cx="8924339" cy="546754"/>
          </a:xfrm>
        </p:spPr>
        <p:txBody>
          <a:bodyPr>
            <a:normAutofit/>
          </a:bodyPr>
          <a:lstStyle/>
          <a:p>
            <a:pPr algn="l"/>
            <a:r>
              <a:rPr lang="de-AT" sz="2800" b="1" dirty="0"/>
              <a:t>How Can I Ensure That the use of the Bot is Sustainable?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30255" y="1619399"/>
            <a:ext cx="725855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It is important to ensure a sustainable use of the </a:t>
            </a:r>
            <a:r>
              <a:rPr lang="en-US" dirty="0" err="1"/>
              <a:t>CareerBOT</a:t>
            </a:r>
            <a:r>
              <a:rPr lang="en-US" dirty="0"/>
              <a:t> after the counselling sessions, supporting monitoring and follow up of job applications and further research by the client and the guidance practitioner.</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The below Genial.ly video shows how </a:t>
            </a:r>
            <a:r>
              <a:rPr lang="en-US" dirty="0" err="1"/>
              <a:t>CareerBot</a:t>
            </a:r>
            <a:r>
              <a:rPr lang="en-US" dirty="0"/>
              <a:t> can be used following a career guidance session.</a:t>
            </a:r>
          </a:p>
          <a:p>
            <a:pPr algn="l"/>
            <a:r>
              <a:rPr lang="de-AT" dirty="0">
                <a:hlinkClick r:id="rId3"/>
              </a:rPr>
              <a:t>https://view.genial.ly/64c90f36d519a700180580a5/presentation-careerbot-userjourney-after-en</a:t>
            </a:r>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024325" cy="600164"/>
            <a:chOff x="797939" y="6184787"/>
            <a:chExt cx="11024325"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4" y="6184787"/>
              <a:ext cx="885413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7" descr="A person and person talking to each other&#10;&#10;Description automatically generated">
            <a:extLst>
              <a:ext uri="{FF2B5EF4-FFF2-40B4-BE49-F238E27FC236}">
                <a16:creationId xmlns:a16="http://schemas.microsoft.com/office/drawing/2014/main" id="{5E68ED18-1F74-EC6A-F2AC-6FDF087B8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06186">
            <a:off x="7924153" y="2718155"/>
            <a:ext cx="3702903" cy="2002759"/>
          </a:xfrm>
          <a:prstGeom prst="rect">
            <a:avLst/>
          </a:prstGeom>
        </p:spPr>
      </p:pic>
    </p:spTree>
    <p:extLst>
      <p:ext uri="{BB962C8B-B14F-4D97-AF65-F5344CB8AC3E}">
        <p14:creationId xmlns:p14="http://schemas.microsoft.com/office/powerpoint/2010/main" val="122003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LU4: </a:t>
            </a:r>
            <a:r>
              <a:rPr lang="en-US" sz="2000" dirty="0"/>
              <a:t>Transfer into Practice: Using a </a:t>
            </a:r>
            <a:r>
              <a:rPr lang="en-US" sz="2000" dirty="0" err="1"/>
              <a:t>CareerBot</a:t>
            </a:r>
            <a:r>
              <a:rPr lang="en-US" sz="2000" dirty="0"/>
              <a:t> Methodology During and After a Guidance Session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How</a:t>
            </a:r>
            <a:r>
              <a:rPr lang="de-AT" sz="2800" b="1" dirty="0"/>
              <a:t> </a:t>
            </a:r>
            <a:r>
              <a:rPr lang="de-AT" sz="2800" b="1" dirty="0" err="1"/>
              <a:t>can</a:t>
            </a:r>
            <a:r>
              <a:rPr lang="de-AT" sz="2800" b="1" dirty="0"/>
              <a:t> I </a:t>
            </a:r>
            <a:r>
              <a:rPr lang="de-AT" sz="2800" b="1" dirty="0" err="1"/>
              <a:t>ensure</a:t>
            </a:r>
            <a:r>
              <a:rPr lang="de-AT" sz="2800" b="1" dirty="0"/>
              <a:t> </a:t>
            </a:r>
            <a:r>
              <a:rPr lang="de-AT" sz="2800" b="1" dirty="0" err="1"/>
              <a:t>that</a:t>
            </a:r>
            <a:r>
              <a:rPr lang="de-AT" sz="2800" b="1" dirty="0"/>
              <a:t> </a:t>
            </a:r>
            <a:r>
              <a:rPr lang="de-AT" sz="2800" b="1" dirty="0" err="1"/>
              <a:t>the</a:t>
            </a:r>
            <a:r>
              <a:rPr lang="de-AT" sz="2800" b="1" dirty="0"/>
              <a:t> </a:t>
            </a:r>
            <a:r>
              <a:rPr lang="de-AT" sz="2800" b="1" dirty="0" err="1"/>
              <a:t>use</a:t>
            </a:r>
            <a:r>
              <a:rPr lang="de-AT" sz="2800" b="1" dirty="0"/>
              <a:t> </a:t>
            </a:r>
            <a:r>
              <a:rPr lang="de-AT" sz="2800" b="1" dirty="0" err="1"/>
              <a:t>of</a:t>
            </a:r>
            <a:r>
              <a:rPr lang="de-AT" sz="2800" b="1" dirty="0"/>
              <a:t> </a:t>
            </a:r>
            <a:r>
              <a:rPr lang="de-AT" sz="2800" b="1" dirty="0" err="1"/>
              <a:t>the</a:t>
            </a:r>
            <a:r>
              <a:rPr lang="de-AT" sz="2800" b="1" dirty="0"/>
              <a:t> Bot </a:t>
            </a:r>
            <a:r>
              <a:rPr lang="de-AT" sz="2800" b="1" dirty="0" err="1"/>
              <a:t>is</a:t>
            </a:r>
            <a:r>
              <a:rPr lang="de-AT" sz="2800" b="1" dirty="0"/>
              <a:t> </a:t>
            </a:r>
            <a:r>
              <a:rPr lang="de-AT" sz="2800" b="1" dirty="0" err="1"/>
              <a:t>sustainable</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40155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It is also important to take on board the feedback of clients on their use of the Bot, to determine whether it is suitable or helpful for them.</a:t>
            </a:r>
          </a:p>
          <a:p>
            <a:pPr algn="l"/>
            <a:endParaRPr lang="de-AT" dirty="0"/>
          </a:p>
          <a:p>
            <a:pPr algn="l"/>
            <a:r>
              <a:rPr lang="en-US" dirty="0"/>
              <a:t>This requires concrete feedback from clients committed to use the </a:t>
            </a:r>
            <a:r>
              <a:rPr lang="en-US" dirty="0" err="1"/>
              <a:t>CareerBOT</a:t>
            </a:r>
            <a:r>
              <a:rPr lang="en-US" dirty="0"/>
              <a:t> for:</a:t>
            </a:r>
          </a:p>
          <a:p>
            <a:pPr marL="800100" lvl="1" indent="-342900" algn="l">
              <a:buFont typeface="Wingdings" panose="05000000000000000000" pitchFamily="2" charset="2"/>
              <a:buChar char="§"/>
            </a:pPr>
            <a:r>
              <a:rPr lang="en-US" dirty="0"/>
              <a:t>Job search, as well as looking for education and training opportunities</a:t>
            </a:r>
          </a:p>
          <a:p>
            <a:pPr marL="800100" lvl="1" indent="-342900" algn="l">
              <a:buFont typeface="Wingdings" panose="05000000000000000000" pitchFamily="2" charset="2"/>
              <a:buChar char="§"/>
            </a:pPr>
            <a:r>
              <a:rPr lang="en-US" dirty="0"/>
              <a:t>Adapt their CV and Interview preparation to different job applications</a:t>
            </a:r>
          </a:p>
          <a:p>
            <a:pPr marL="800100" lvl="1" indent="-342900" algn="l">
              <a:buFont typeface="Wingdings" panose="05000000000000000000" pitchFamily="2" charset="2"/>
              <a:buChar char="§"/>
            </a:pPr>
            <a:r>
              <a:rPr lang="en-US" dirty="0"/>
              <a:t>Further research on the </a:t>
            </a:r>
            <a:r>
              <a:rPr lang="en-US" dirty="0" err="1"/>
              <a:t>labour</a:t>
            </a:r>
            <a:r>
              <a:rPr lang="en-US" dirty="0"/>
              <a:t> market trends, tips and recommendations</a:t>
            </a:r>
          </a:p>
          <a:p>
            <a:pPr marL="800100" lvl="1"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B41A34A4-DEAE-7D65-75EA-ACD87DB04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9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LU4: </a:t>
            </a:r>
            <a:r>
              <a:rPr lang="en-US" sz="2000" dirty="0"/>
              <a:t>Transfer into Practice: Using a </a:t>
            </a:r>
            <a:r>
              <a:rPr lang="en-US" sz="2000" dirty="0" err="1"/>
              <a:t>CareerBot</a:t>
            </a:r>
            <a:r>
              <a:rPr lang="en-US" sz="2000" dirty="0"/>
              <a:t> Methodology After a Guidance Session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How</a:t>
            </a:r>
            <a:r>
              <a:rPr lang="de-AT" sz="2800" b="1" dirty="0"/>
              <a:t> </a:t>
            </a:r>
            <a:r>
              <a:rPr lang="de-AT" sz="2800" b="1" dirty="0" err="1"/>
              <a:t>can</a:t>
            </a:r>
            <a:r>
              <a:rPr lang="de-AT" sz="2800" b="1" dirty="0"/>
              <a:t> </a:t>
            </a:r>
            <a:r>
              <a:rPr lang="de-AT" sz="2800" b="1" dirty="0" err="1"/>
              <a:t>practitioner</a:t>
            </a:r>
            <a:r>
              <a:rPr lang="de-AT" sz="2800" b="1" dirty="0"/>
              <a:t> </a:t>
            </a:r>
            <a:r>
              <a:rPr lang="de-AT" sz="2800" b="1" dirty="0" err="1"/>
              <a:t>feedback</a:t>
            </a:r>
            <a:r>
              <a:rPr lang="de-AT" sz="2800" b="1" dirty="0"/>
              <a:t> </a:t>
            </a:r>
            <a:r>
              <a:rPr lang="de-AT" sz="2800" b="1" dirty="0" err="1"/>
              <a:t>be</a:t>
            </a:r>
            <a:r>
              <a:rPr lang="de-AT" sz="2800" b="1" dirty="0"/>
              <a:t> </a:t>
            </a:r>
            <a:r>
              <a:rPr lang="de-AT" sz="2800" b="1" dirty="0" err="1"/>
              <a:t>taken</a:t>
            </a:r>
            <a:r>
              <a:rPr lang="de-AT" sz="2800" b="1" dirty="0"/>
              <a:t> on </a:t>
            </a:r>
            <a:r>
              <a:rPr lang="de-AT" sz="2800" b="1" dirty="0" err="1"/>
              <a:t>board</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60179"/>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A questionnaire evaluation on the use of the </a:t>
            </a:r>
            <a:r>
              <a:rPr lang="en-US" dirty="0" err="1"/>
              <a:t>CareerBOT</a:t>
            </a:r>
            <a:r>
              <a:rPr lang="en-US" dirty="0"/>
              <a:t> can be completed to help us improve the tool and better support future users</a:t>
            </a:r>
          </a:p>
          <a:p>
            <a:pPr algn="l"/>
            <a:r>
              <a:rPr lang="en-US" dirty="0"/>
              <a:t>The responses to this questionnaire will also help us create a Handbook for Implementation in further </a:t>
            </a:r>
            <a:r>
              <a:rPr lang="en-US" dirty="0" err="1"/>
              <a:t>organisations</a:t>
            </a:r>
            <a:r>
              <a:rPr lang="en-US" dirty="0"/>
              <a:t>, so we welcome any suggestions to use the </a:t>
            </a:r>
            <a:r>
              <a:rPr lang="en-US" dirty="0" err="1"/>
              <a:t>CareerBOT</a:t>
            </a:r>
            <a:r>
              <a:rPr lang="en-US" dirty="0"/>
              <a:t>!</a:t>
            </a:r>
            <a:endParaRPr lang="de-AT" dirty="0"/>
          </a:p>
          <a:p>
            <a:pPr algn="l"/>
            <a:endParaRPr lang="en-US" dirty="0"/>
          </a:p>
          <a:p>
            <a:pPr marL="342900" indent="-342900" algn="l">
              <a:buFont typeface="Wingdings" panose="05000000000000000000" pitchFamily="2" charset="2"/>
              <a:buChar char="§"/>
            </a:pPr>
            <a:r>
              <a:rPr lang="en-US" dirty="0"/>
              <a:t>Evaluation form:  </a:t>
            </a:r>
            <a:endParaRPr lang="en-US" sz="1800" dirty="0">
              <a:solidFill>
                <a:srgbClr val="0563C1"/>
              </a:solidFill>
              <a:effectLst/>
              <a:latin typeface="Calibri" panose="020F0502020204030204" pitchFamily="34" charset="0"/>
              <a:ea typeface="Calibri" panose="020F0502020204030204" pitchFamily="34" charset="0"/>
              <a:hlinkClick r:id="rId3"/>
            </a:endParaRPr>
          </a:p>
          <a:p>
            <a:pPr algn="l"/>
            <a:r>
              <a:rPr lang="en-IE" sz="1800" u="sng" dirty="0">
                <a:solidFill>
                  <a:srgbClr val="0563C1"/>
                </a:solidFill>
                <a:effectLst/>
                <a:latin typeface="Calibri" panose="020F0502020204030204" pitchFamily="34" charset="0"/>
                <a:ea typeface="Calibri" panose="020F0502020204030204" pitchFamily="34" charset="0"/>
                <a:hlinkClick r:id="rId3"/>
              </a:rPr>
              <a:t>https://docs.google.com/forms/d/e/1FAIpQLSeinNmteC9DSbIkySPV3EE-z7tBsYljoxiIlvA4NEJrY_sQkg/viewform?usp=sf_link</a:t>
            </a:r>
            <a:r>
              <a:rPr lang="en-IE" sz="1800" dirty="0">
                <a:effectLst/>
                <a:latin typeface="Calibri" panose="020F0502020204030204" pitchFamily="34" charset="0"/>
                <a:ea typeface="Calibri" panose="020F0502020204030204" pitchFamily="34" charset="0"/>
              </a:rPr>
              <a:t> </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Banner with kids working on computer in class Kids learn coding banner, computer science lesson in classroom, people working on laptops, vector illustration on white background. Banner with kids working on computers, teacher, mom helping daughter Child stock vector">
            <a:extLst>
              <a:ext uri="{FF2B5EF4-FFF2-40B4-BE49-F238E27FC236}">
                <a16:creationId xmlns:a16="http://schemas.microsoft.com/office/drawing/2014/main" id="{55533E4B-6F11-5DBE-D440-F1EF2BC3DA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878" y="4339466"/>
            <a:ext cx="4114800" cy="164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20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M5-LU4: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M5-LU4-01 – PPT and M5 Word Document </a:t>
            </a:r>
          </a:p>
          <a:p>
            <a:pPr marL="342900" indent="-342900" algn="l">
              <a:buFont typeface="Wingdings" panose="05000000000000000000" pitchFamily="2" charset="2"/>
              <a:buChar char="§"/>
            </a:pPr>
            <a:r>
              <a:rPr lang="en-IE" dirty="0"/>
              <a:t>M5-LU4-02 – Genial.ly presentation During and After</a:t>
            </a:r>
          </a:p>
          <a:p>
            <a:pPr marL="342900" indent="-342900" algn="l">
              <a:buFont typeface="Wingdings" panose="05000000000000000000" pitchFamily="2" charset="2"/>
              <a:buChar char="§"/>
            </a:pPr>
            <a:r>
              <a:rPr lang="en-IE" dirty="0"/>
              <a:t>M5-LU4-03 – Evaluation form specific to your Country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225867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5</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83734" y="1320743"/>
            <a:ext cx="8911830"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4400" b="1" dirty="0">
                <a:latin typeface="+mj-lt"/>
              </a:rPr>
              <a:t>Let‘s explore LU 5:</a:t>
            </a:r>
          </a:p>
          <a:p>
            <a:r>
              <a:rPr lang="en-US" sz="4400" dirty="0">
                <a:latin typeface="+mj-lt"/>
              </a:rPr>
              <a:t>Transfer into Practice: Digital Solutions and a </a:t>
            </a:r>
            <a:r>
              <a:rPr lang="en-US" sz="4400" dirty="0" err="1">
                <a:latin typeface="+mj-lt"/>
              </a:rPr>
              <a:t>CareerBot</a:t>
            </a:r>
            <a:r>
              <a:rPr lang="en-US" sz="4400" dirty="0">
                <a:latin typeface="+mj-lt"/>
              </a:rPr>
              <a:t> Methodology </a:t>
            </a:r>
            <a:endParaRPr lang="en-IE" sz="4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275846" y="3874830"/>
            <a:ext cx="9276069" cy="1630554"/>
          </a:xfrm>
        </p:spPr>
        <p:txBody>
          <a:bodyPr>
            <a:normAutofit/>
          </a:bodyPr>
          <a:lstStyle/>
          <a:p>
            <a:endParaRPr lang="en-US" sz="2800" dirty="0"/>
          </a:p>
          <a:p>
            <a:r>
              <a:rPr lang="en-IE" sz="2800" dirty="0"/>
              <a:t>To consider how to transfer digital solutions and the </a:t>
            </a:r>
            <a:r>
              <a:rPr lang="en-IE" sz="2800" dirty="0" err="1"/>
              <a:t>DigiComp</a:t>
            </a:r>
            <a:r>
              <a:rPr lang="en-IE" sz="2800" dirty="0"/>
              <a:t> framework into your Daily work. </a:t>
            </a: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2" descr="Internet learning flat vector illustrations set Internet learning flat vector illustrations set. Online courses, self education. Female cartoon character using ereading app, digital library archive. Business analysis, data analytics distant classes E-Learning stock vector">
            <a:extLst>
              <a:ext uri="{FF2B5EF4-FFF2-40B4-BE49-F238E27FC236}">
                <a16:creationId xmlns:a16="http://schemas.microsoft.com/office/drawing/2014/main" id="{A078DA76-597C-CAF6-D416-A9ACC9C700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8911" y="2379383"/>
            <a:ext cx="1674486" cy="167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6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LU5: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436194" y="2204570"/>
            <a:ext cx="8924339" cy="546754"/>
          </a:xfrm>
        </p:spPr>
        <p:txBody>
          <a:bodyPr>
            <a:normAutofit/>
          </a:bodyPr>
          <a:lstStyle/>
          <a:p>
            <a:pPr algn="l"/>
            <a:r>
              <a:rPr lang="de-AT" sz="2800" dirty="0"/>
              <a:t>By completing this LU you will learn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436194" y="2963334"/>
            <a:ext cx="7934326"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How can other digital tools be used to complement the </a:t>
            </a:r>
            <a:r>
              <a:rPr lang="en-IE" dirty="0" err="1"/>
              <a:t>CareerBot</a:t>
            </a:r>
            <a:r>
              <a:rPr lang="en-IE" dirty="0"/>
              <a:t> methodology in career guidance.</a:t>
            </a:r>
          </a:p>
          <a:p>
            <a:pPr marL="342900" indent="-342900" algn="l">
              <a:buFont typeface="Wingdings" panose="05000000000000000000" pitchFamily="2" charset="2"/>
              <a:buChar char="§"/>
            </a:pPr>
            <a:endParaRPr lang="en-IE" dirty="0"/>
          </a:p>
          <a:p>
            <a:pPr marL="342900" indent="-342900" algn="l">
              <a:buFont typeface="Wingdings" panose="05000000000000000000" pitchFamily="2" charset="2"/>
              <a:buChar char="§"/>
            </a:pPr>
            <a:r>
              <a:rPr lang="en-IE" dirty="0"/>
              <a:t>Why is it important to consider other digital tools and things to consider about your own needs as a practitioners including what tools and </a:t>
            </a:r>
            <a:r>
              <a:rPr lang="en-IE" dirty="0" err="1"/>
              <a:t>comptences</a:t>
            </a:r>
            <a:r>
              <a:rPr lang="en-IE" dirty="0"/>
              <a:t> are required.</a:t>
            </a:r>
          </a:p>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7" name="TextBox 6">
            <a:extLst>
              <a:ext uri="{FF2B5EF4-FFF2-40B4-BE49-F238E27FC236}">
                <a16:creationId xmlns:a16="http://schemas.microsoft.com/office/drawing/2014/main" id="{04C0914E-D78F-5910-9C3C-CC61603E7A97}"/>
              </a:ext>
            </a:extLst>
          </p:cNvPr>
          <p:cNvSpPr txBox="1"/>
          <p:nvPr/>
        </p:nvSpPr>
        <p:spPr>
          <a:xfrm>
            <a:off x="856746" y="970469"/>
            <a:ext cx="7934325" cy="779444"/>
          </a:xfrm>
          <a:prstGeom prst="rect">
            <a:avLst/>
          </a:prstGeom>
          <a:noFill/>
        </p:spPr>
        <p:txBody>
          <a:bodyPr wrap="square" rtlCol="0">
            <a:spAutoFit/>
          </a:bodyPr>
          <a:lstStyle/>
          <a:p>
            <a:pPr algn="just">
              <a:lnSpc>
                <a:spcPct val="115000"/>
              </a:lnSpc>
            </a:pPr>
            <a:r>
              <a:rPr lang="en-GB" sz="2000" dirty="0">
                <a:effectLst/>
                <a:latin typeface="Calibri" panose="020F0502020204030204" pitchFamily="34" charset="0"/>
                <a:ea typeface="Calibri" panose="020F0502020204030204" pitchFamily="34" charset="0"/>
                <a:cs typeface="Arial" panose="020B0604020202020204" pitchFamily="34" charset="0"/>
              </a:rPr>
              <a:t>In this LU practitioners are invited to consider how to transfer digital solutions and the Digital Competence Framework into their daily work</a:t>
            </a:r>
            <a:endParaRPr lang="en-IE"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2" descr="MAN SITTING IN AN OFFICE">
            <a:extLst>
              <a:ext uri="{FF2B5EF4-FFF2-40B4-BE49-F238E27FC236}">
                <a16:creationId xmlns:a16="http://schemas.microsoft.com/office/drawing/2014/main" id="{6BFA14DF-9282-692A-DC98-E497D0172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469" y="2590839"/>
            <a:ext cx="1676321" cy="1676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7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278254"/>
            <a:ext cx="9291029" cy="613068"/>
          </a:xfrm>
        </p:spPr>
        <p:txBody>
          <a:bodyPr>
            <a:noAutofit/>
          </a:bodyPr>
          <a:lstStyle/>
          <a:p>
            <a:pPr algn="l"/>
            <a:r>
              <a:rPr lang="de-AT" sz="2000" b="1" dirty="0"/>
              <a:t>LU5</a:t>
            </a:r>
            <a:r>
              <a:rPr lang="de-AT" sz="2000" dirty="0"/>
              <a:t>:</a:t>
            </a:r>
            <a:r>
              <a:rPr lang="en-US" sz="2000" dirty="0"/>
              <a:t>Transfer into Practice: Digital Solutions and a </a:t>
            </a:r>
            <a:r>
              <a:rPr lang="en-US" sz="2000" dirty="0" err="1"/>
              <a:t>CareerBot</a:t>
            </a:r>
            <a:r>
              <a:rPr lang="en-US" sz="2000" dirty="0"/>
              <a:t> Methodology </a:t>
            </a:r>
            <a:br>
              <a:rPr lang="en-US" sz="2000" dirty="0"/>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What digital skills?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Module 2, LU2 ‘Digital Literacy and Digital Skills’ outlines the digital competence framework for EU Citizens and how this is relevant to career guidance. </a:t>
            </a:r>
          </a:p>
          <a:p>
            <a:pPr marL="342900" indent="-342900" algn="l">
              <a:buFont typeface="Wingdings" panose="05000000000000000000" pitchFamily="2" charset="2"/>
              <a:buChar char="§"/>
            </a:pPr>
            <a:r>
              <a:rPr lang="en-US" dirty="0"/>
              <a:t>To reflect on this learning, you can access an overview of the digital competence framework in Module 2 LU 2 of this training or here: </a:t>
            </a:r>
            <a:r>
              <a:rPr lang="en-US" dirty="0">
                <a:hlinkClick r:id="rId3"/>
              </a:rPr>
              <a:t>https://joint-research-centre.ec.europa.eu/digcomp/digcomp-framework_en</a:t>
            </a:r>
            <a:r>
              <a:rPr lang="en-US" dirty="0"/>
              <a:t>.</a:t>
            </a:r>
          </a:p>
          <a:p>
            <a:pPr marL="342900" indent="-342900" algn="l">
              <a:buFont typeface="Wingdings" panose="05000000000000000000" pitchFamily="2" charset="2"/>
              <a:buChar char="§"/>
            </a:pPr>
            <a:r>
              <a:rPr lang="en-US" dirty="0"/>
              <a:t>We recommend participants and their clients to  complete either of the following digital skills test to explore their own competences and transfer this learning into practice:</a:t>
            </a:r>
          </a:p>
          <a:p>
            <a:pPr algn="l"/>
            <a:r>
              <a:rPr lang="en-US" dirty="0"/>
              <a:t>1.	</a:t>
            </a:r>
            <a:r>
              <a:rPr lang="en-US" dirty="0">
                <a:hlinkClick r:id="rId4"/>
              </a:rPr>
              <a:t>https://europa.eu/europass/digitalskills/screen/home</a:t>
            </a:r>
            <a:r>
              <a:rPr lang="en-US" dirty="0"/>
              <a:t> </a:t>
            </a:r>
          </a:p>
          <a:p>
            <a:pPr algn="l"/>
            <a:r>
              <a:rPr lang="en-US" dirty="0"/>
              <a:t>2.	</a:t>
            </a:r>
            <a:r>
              <a:rPr lang="en-US" dirty="0">
                <a:hlinkClick r:id="rId5"/>
              </a:rPr>
              <a:t>https://digital-skills-jobs.europa.eu/digitalskills/screen/home</a:t>
            </a:r>
            <a:r>
              <a:rPr lang="en-US" dirty="0"/>
              <a:t>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31AC0674-0C2F-9473-4229-113C1F2ABA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0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9" y="1378923"/>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err="1">
                <a:latin typeface="+mj-lt"/>
              </a:rPr>
              <a:t>Let‘s</a:t>
            </a:r>
            <a:r>
              <a:rPr lang="de-AT" sz="5400" b="1" dirty="0">
                <a:latin typeface="+mj-lt"/>
              </a:rPr>
              <a:t> </a:t>
            </a:r>
            <a:r>
              <a:rPr lang="de-AT" sz="5400" b="1" dirty="0" err="1">
                <a:latin typeface="+mj-lt"/>
              </a:rPr>
              <a:t>explore</a:t>
            </a:r>
            <a:r>
              <a:rPr lang="de-AT" sz="5400" b="1" dirty="0">
                <a:latin typeface="+mj-lt"/>
              </a:rPr>
              <a:t> LU 1</a:t>
            </a:r>
            <a:r>
              <a:rPr lang="de-AT" sz="5400" dirty="0">
                <a:latin typeface="+mj-lt"/>
              </a:rPr>
              <a:t>:</a:t>
            </a:r>
          </a:p>
          <a:p>
            <a:r>
              <a:rPr lang="en-US" sz="5400" dirty="0">
                <a:latin typeface="+mj-lt"/>
              </a:rPr>
              <a:t>The learning agreement and why it is Important</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85571" y="3996667"/>
            <a:ext cx="9276069" cy="1630554"/>
          </a:xfrm>
        </p:spPr>
        <p:txBody>
          <a:bodyPr>
            <a:normAutofit/>
          </a:bodyPr>
          <a:lstStyle/>
          <a:p>
            <a:endParaRPr lang="de-AT" sz="2800" dirty="0"/>
          </a:p>
          <a:p>
            <a:r>
              <a:rPr lang="de-AT" sz="2800" dirty="0"/>
              <a:t>to learn more about the Learning Agreement and Introduction to the training reflection diary</a:t>
            </a: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184787"/>
            <a:ext cx="11211507" cy="600164"/>
            <a:chOff x="797939" y="6184787"/>
            <a:chExt cx="11211507" cy="600164"/>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1026"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A3C2AAEA-298A-A594-B701-60A7FDC5E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4888" y="2265521"/>
            <a:ext cx="1857375" cy="1857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278254"/>
            <a:ext cx="9291029" cy="613068"/>
          </a:xfrm>
        </p:spPr>
        <p:txBody>
          <a:bodyPr>
            <a:noAutofit/>
          </a:bodyPr>
          <a:lstStyle/>
          <a:p>
            <a:pPr algn="l"/>
            <a:r>
              <a:rPr lang="de-AT" sz="2000" b="1" dirty="0"/>
              <a:t>LU5</a:t>
            </a:r>
            <a:r>
              <a:rPr lang="de-AT" sz="2000" dirty="0"/>
              <a:t>:</a:t>
            </a:r>
            <a:r>
              <a:rPr lang="en-US" sz="2000" dirty="0"/>
              <a:t>Transfer into Practice: Digital Solutions and a </a:t>
            </a:r>
            <a:r>
              <a:rPr lang="en-US" sz="2000" dirty="0" err="1"/>
              <a:t>CareerBot</a:t>
            </a:r>
            <a:r>
              <a:rPr lang="en-US" sz="2000" dirty="0"/>
              <a:t> Methodology </a:t>
            </a:r>
            <a:br>
              <a:rPr lang="en-US" sz="2000" dirty="0"/>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Why</a:t>
            </a:r>
            <a:r>
              <a:rPr lang="de-AT" sz="2800" b="1" dirty="0"/>
              <a:t> </a:t>
            </a:r>
            <a:r>
              <a:rPr lang="de-AT" sz="2800" b="1" dirty="0" err="1"/>
              <a:t>use</a:t>
            </a:r>
            <a:r>
              <a:rPr lang="de-AT" sz="2800" b="1" dirty="0"/>
              <a:t> </a:t>
            </a:r>
            <a:r>
              <a:rPr lang="de-AT" sz="2800" b="1" dirty="0" err="1"/>
              <a:t>other</a:t>
            </a:r>
            <a:r>
              <a:rPr lang="de-AT" sz="2800" b="1" dirty="0"/>
              <a:t> digital </a:t>
            </a:r>
            <a:r>
              <a:rPr lang="de-AT" sz="2800" b="1" dirty="0" err="1"/>
              <a:t>tools</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38250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Module 4, you learned about a range of digital solutions available, such as the use of alternative AI, LinkedIn, and interests tests online, to name a few.</a:t>
            </a:r>
          </a:p>
          <a:p>
            <a:pPr marL="342900" indent="-342900" algn="l">
              <a:buFont typeface="Wingdings" panose="05000000000000000000" pitchFamily="2" charset="2"/>
              <a:buChar char="§"/>
            </a:pPr>
            <a:r>
              <a:rPr lang="en-US" sz="2000" dirty="0"/>
              <a:t>Other digital tools are important, as transfer into practice involves adapting and interpreting other resources available to suit your own needs and your client’s needs.</a:t>
            </a:r>
          </a:p>
          <a:p>
            <a:pPr marL="342900" indent="-342900" algn="l">
              <a:buFont typeface="Wingdings" panose="05000000000000000000" pitchFamily="2" charset="2"/>
              <a:buChar char="§"/>
            </a:pPr>
            <a:r>
              <a:rPr lang="en-US" sz="2000" dirty="0"/>
              <a:t>it is important to carry out a mapping exercise of the services and resources currently available to you and your </a:t>
            </a:r>
            <a:r>
              <a:rPr lang="en-US" sz="2000" dirty="0" err="1"/>
              <a:t>organisation</a:t>
            </a:r>
            <a:r>
              <a:rPr lang="en-US" sz="2000" dirty="0"/>
              <a:t>, as well as those that you would like to access but that require additional time or cost. </a:t>
            </a:r>
          </a:p>
          <a:p>
            <a:pPr marL="342900" indent="-342900" algn="l">
              <a:buFont typeface="Wingdings" panose="05000000000000000000" pitchFamily="2" charset="2"/>
              <a:buChar char="§"/>
            </a:pPr>
            <a:r>
              <a:rPr lang="en-US" sz="2000" dirty="0"/>
              <a:t>It would be beneficial to explore options to access relevant platforms and networks that support the guidance provision and Continuous Professional Development (CPD) opportunities to improve our own knowledge of digital tools.</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4" descr="Man analyzing data and studying online in virtual world isolated flat cartoon character. Vector e-learning of future, man working with web data. Innovation progress and development at work Digital Transformation stock vector">
            <a:extLst>
              <a:ext uri="{FF2B5EF4-FFF2-40B4-BE49-F238E27FC236}">
                <a16:creationId xmlns:a16="http://schemas.microsoft.com/office/drawing/2014/main" id="{A3C7B118-0E66-BB79-5283-4F77658B6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3205">
            <a:off x="9940345" y="3138105"/>
            <a:ext cx="1674486" cy="167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US" sz="2000" b="1" dirty="0"/>
              <a:t>LU5: </a:t>
            </a:r>
            <a:r>
              <a:rPr lang="en-US" sz="2000" dirty="0"/>
              <a:t>Transfer into Practice: Digital Solutions and a </a:t>
            </a:r>
            <a:r>
              <a:rPr lang="en-US" sz="2000" dirty="0" err="1"/>
              <a:t>CareerBot</a:t>
            </a:r>
            <a:r>
              <a:rPr lang="en-US" sz="2000" dirty="0"/>
              <a:t> Methodology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err="1"/>
              <a:t>How</a:t>
            </a:r>
            <a:r>
              <a:rPr lang="de-AT" sz="2800" b="1" dirty="0"/>
              <a:t> </a:t>
            </a:r>
            <a:r>
              <a:rPr lang="de-AT" sz="2800" b="1" dirty="0" err="1"/>
              <a:t>to</a:t>
            </a:r>
            <a:r>
              <a:rPr lang="de-AT" sz="2800" b="1" dirty="0"/>
              <a:t> </a:t>
            </a:r>
            <a:r>
              <a:rPr lang="de-AT" sz="2800" b="1" dirty="0" err="1"/>
              <a:t>integrate</a:t>
            </a:r>
            <a:r>
              <a:rPr lang="de-AT" sz="2800" b="1" dirty="0"/>
              <a:t> </a:t>
            </a:r>
            <a:r>
              <a:rPr lang="de-AT" sz="2800" b="1" dirty="0" err="1"/>
              <a:t>other</a:t>
            </a:r>
            <a:r>
              <a:rPr lang="de-AT" sz="2800" b="1" dirty="0"/>
              <a:t> digital </a:t>
            </a:r>
            <a:r>
              <a:rPr lang="de-AT" sz="2800" b="1" dirty="0" err="1"/>
              <a:t>tools</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dirty="0"/>
              <a:t>Once you have a map of </a:t>
            </a:r>
            <a:r>
              <a:rPr lang="en-US" dirty="0" err="1"/>
              <a:t>organisations</a:t>
            </a:r>
            <a:r>
              <a:rPr lang="en-US" dirty="0"/>
              <a:t> and the associated costs/time investment required, you can plan on how to introduce those resources into your own practice. </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You may need to get in touch with managers in your </a:t>
            </a:r>
            <a:r>
              <a:rPr lang="en-US" dirty="0" err="1"/>
              <a:t>organisation</a:t>
            </a:r>
            <a:r>
              <a:rPr lang="en-US" dirty="0"/>
              <a:t>, or the IT department to find out how possible it is to integrate the use of those platforms to improve your guidance service.</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Be cognizant of clients who may require additional accessibility tools, such as those with specific learning disorders or those who require additional supports in career guidance.</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1D28ADF5-2AF3-0F2A-CAB4-A9A61C37A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1884">
            <a:off x="10245786" y="3611547"/>
            <a:ext cx="1452439" cy="1089329"/>
          </a:xfrm>
          <a:prstGeom prst="roundRect">
            <a:avLst>
              <a:gd name="adj" fmla="val 2371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9944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M5-LU5: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M5-LU5-01 – PPT and M4 and M5 Word Document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547038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6</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260885" y="1607423"/>
            <a:ext cx="9218417"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a:latin typeface="+mj-lt"/>
              </a:rPr>
              <a:t>Let‘s explore LU 6:</a:t>
            </a:r>
          </a:p>
          <a:p>
            <a:r>
              <a:rPr lang="en-US" sz="5400" dirty="0">
                <a:latin typeface="+mj-lt"/>
              </a:rPr>
              <a:t>Documentation and Reflection</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275846" y="3874830"/>
            <a:ext cx="9276069" cy="1630554"/>
          </a:xfrm>
        </p:spPr>
        <p:txBody>
          <a:bodyPr>
            <a:normAutofit/>
          </a:bodyPr>
          <a:lstStyle/>
          <a:p>
            <a:endParaRPr lang="en-IE" sz="2800" dirty="0"/>
          </a:p>
          <a:p>
            <a:r>
              <a:rPr lang="en-IE" sz="2800" dirty="0"/>
              <a:t>to learn more about documentation and reflection in a </a:t>
            </a:r>
            <a:r>
              <a:rPr lang="en-IE" sz="2800" dirty="0" err="1"/>
              <a:t>CareerBot</a:t>
            </a:r>
            <a:r>
              <a:rPr lang="en-IE" sz="2800" dirty="0"/>
              <a:t> Methodology </a:t>
            </a: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4F7304B3-EE18-7648-573A-11AEE18B1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16" y="1098420"/>
            <a:ext cx="1674486" cy="1674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82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27735" y="89354"/>
            <a:ext cx="8924337" cy="613068"/>
          </a:xfrm>
        </p:spPr>
        <p:txBody>
          <a:bodyPr>
            <a:noAutofit/>
          </a:bodyPr>
          <a:lstStyle/>
          <a:p>
            <a:pPr algn="l"/>
            <a:r>
              <a:rPr lang="de-AT" sz="2400" b="1" dirty="0"/>
              <a:t>LU6: </a:t>
            </a:r>
            <a:r>
              <a:rPr lang="en-US" sz="2400" dirty="0"/>
              <a:t>Documentation and Reflection</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637472" y="916670"/>
            <a:ext cx="8924339" cy="546754"/>
          </a:xfrm>
        </p:spPr>
        <p:txBody>
          <a:bodyPr>
            <a:normAutofit/>
          </a:bodyPr>
          <a:lstStyle/>
          <a:p>
            <a:pPr algn="l"/>
            <a:r>
              <a:rPr lang="de-AT" sz="2800" dirty="0" err="1"/>
              <a:t>What‘s</a:t>
            </a:r>
            <a:r>
              <a:rPr lang="de-AT" sz="2800" dirty="0"/>
              <a:t> </a:t>
            </a:r>
            <a:r>
              <a:rPr lang="de-AT" sz="2800" dirty="0" err="1"/>
              <a:t>involved</a:t>
            </a:r>
            <a:r>
              <a:rPr lang="de-AT" sz="2800" dirty="0"/>
              <a:t> in LU6?</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51747" y="1383617"/>
            <a:ext cx="8518895" cy="1008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This learning unit does not provide additional information or content to the training course, but rather focuses on documenting and providing evidence of the experience of completing the course, piloting the </a:t>
            </a:r>
            <a:r>
              <a:rPr lang="en-US" sz="1800" dirty="0" err="1"/>
              <a:t>CareerBOT</a:t>
            </a:r>
            <a:r>
              <a:rPr lang="en-US" sz="1800" dirty="0"/>
              <a:t>, and tasks from the previous learning units with a client.</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2" descr="MAN SITTING IN AN OFFICE">
            <a:extLst>
              <a:ext uri="{FF2B5EF4-FFF2-40B4-BE49-F238E27FC236}">
                <a16:creationId xmlns:a16="http://schemas.microsoft.com/office/drawing/2014/main" id="{457BC3B3-7244-0558-1C8A-A2B463D80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13" y="3141275"/>
            <a:ext cx="1456637" cy="1456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874A0E-EC75-45A6-F05C-1F66513257D9}"/>
              </a:ext>
            </a:extLst>
          </p:cNvPr>
          <p:cNvSpPr txBox="1"/>
          <p:nvPr/>
        </p:nvSpPr>
        <p:spPr>
          <a:xfrm>
            <a:off x="3055362" y="2582481"/>
            <a:ext cx="7555487" cy="3416320"/>
          </a:xfrm>
          <a:prstGeom prst="rect">
            <a:avLst/>
          </a:prstGeom>
          <a:noFill/>
        </p:spPr>
        <p:txBody>
          <a:bodyPr wrap="square">
            <a:spAutoFit/>
          </a:bodyPr>
          <a:lstStyle/>
          <a:p>
            <a:pPr marL="342900" indent="-342900" algn="l">
              <a:buFont typeface="Wingdings" panose="05000000000000000000" pitchFamily="2" charset="2"/>
              <a:buChar char="§"/>
            </a:pPr>
            <a:r>
              <a:rPr lang="en-US" dirty="0"/>
              <a:t>The completion of document templates is expected </a:t>
            </a:r>
            <a:r>
              <a:rPr lang="en-US" b="1" dirty="0"/>
              <a:t>throughout course delivery.</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The Learning Agreement should be completed </a:t>
            </a:r>
            <a:r>
              <a:rPr lang="en-US" b="1" dirty="0"/>
              <a:t>prior to beginning </a:t>
            </a:r>
            <a:r>
              <a:rPr lang="en-US" dirty="0"/>
              <a:t>training.</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The Test Experience should be after the completion of the in-person/Webinar training with a facilitator and </a:t>
            </a:r>
            <a:r>
              <a:rPr lang="en-US" b="1" dirty="0"/>
              <a:t>prior to </a:t>
            </a:r>
            <a:r>
              <a:rPr lang="en-US" dirty="0"/>
              <a:t>the ‘Expert Talk’ </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The Expert Talk will be </a:t>
            </a:r>
            <a:r>
              <a:rPr lang="en-US" dirty="0" err="1"/>
              <a:t>organised</a:t>
            </a:r>
            <a:r>
              <a:rPr lang="en-US" dirty="0"/>
              <a:t> by the </a:t>
            </a:r>
            <a:r>
              <a:rPr lang="en-US" dirty="0" err="1"/>
              <a:t>CareerBOT</a:t>
            </a:r>
            <a:r>
              <a:rPr lang="en-US" dirty="0"/>
              <a:t> project coordinators </a:t>
            </a:r>
            <a:r>
              <a:rPr lang="en-US" b="1" dirty="0"/>
              <a:t>after the completion </a:t>
            </a:r>
            <a:r>
              <a:rPr lang="en-US" dirty="0"/>
              <a:t>of the training and test experience with clients and is  intended to provide feedback on the testing with clients and overall experience of the course.</a:t>
            </a:r>
          </a:p>
        </p:txBody>
      </p:sp>
    </p:spTree>
    <p:extLst>
      <p:ext uri="{BB962C8B-B14F-4D97-AF65-F5344CB8AC3E}">
        <p14:creationId xmlns:p14="http://schemas.microsoft.com/office/powerpoint/2010/main" val="351286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M6-LU5: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M5-LU6-01 – PPT M5 Word Document </a:t>
            </a:r>
          </a:p>
          <a:p>
            <a:pPr marL="342900" indent="-342900" algn="l">
              <a:buFont typeface="Wingdings" panose="05000000000000000000" pitchFamily="2" charset="2"/>
              <a:buChar char="§"/>
            </a:pPr>
            <a:r>
              <a:rPr lang="en-IE" dirty="0"/>
              <a:t>M5-LU6-02 – All relevant additional course documents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kern="1200" cap="none" spc="0" normalizeH="0" baseline="0" noProof="0" dirty="0" err="1">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235683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n-IE" sz="4000" dirty="0"/>
              <a:t>Let‘s stay connected!</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de-AT" sz="2000" dirty="0">
                <a:latin typeface="+mj-lt"/>
              </a:rPr>
              <a:t>Web: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de-AT" sz="2000" dirty="0">
                <a:latin typeface="+mj-lt"/>
              </a:rPr>
              <a:t>Videos: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de-AT" sz="2000" dirty="0">
                <a:latin typeface="+mj-lt"/>
              </a:rPr>
              <a:t>Training online: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08521" y="5960182"/>
            <a:ext cx="54678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N</a:t>
            </a: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either the European Union nor the Granting Authority can be held responsible. </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Project leader and coordinator</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Project duration</a:t>
            </a:r>
          </a:p>
          <a:p>
            <a:pPr marL="0" indent="0">
              <a:lnSpc>
                <a:spcPct val="100000"/>
              </a:lnSpc>
              <a:spcBef>
                <a:spcPts val="300"/>
              </a:spcBef>
              <a:buFont typeface="Arial" panose="020B0604020202020204" pitchFamily="34" charset="0"/>
              <a:buNone/>
            </a:pPr>
            <a:r>
              <a:rPr lang="en-GB" sz="1100" dirty="0"/>
              <a:t>November 2021 to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a:t>Programme</a:t>
            </a:r>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Contact</a:t>
            </a:r>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PARTNER</a:t>
            </a:r>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10">
                  <a:extLst>
                    <a:ext uri="{A12FA001-AC4F-418D-AE19-62706E023703}">
                      <ahyp:hlinkClr xmlns:ahyp="http://schemas.microsoft.com/office/drawing/2018/hyperlinkcolor" val="tx"/>
                    </a:ext>
                  </a:extLst>
                </a:hlinkClick>
              </a:rPr>
              <a:t>Synergasia</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Enegon</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Politon</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32709"/>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This document is licensed under CC BY-NC-ND. </a:t>
            </a:r>
            <a:r>
              <a:rPr lang="de-AT" altLang="de-DE" sz="1200" dirty="0">
                <a:solidFill>
                  <a:srgbClr val="464646"/>
                </a:solidFill>
                <a:ea typeface="Times New Roman" panose="02020603050405020304" pitchFamily="18" charset="0"/>
                <a:cs typeface="Times New Roman" panose="02020603050405020304" pitchFamily="18" charset="0"/>
              </a:rPr>
              <a:t>See: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988827" y="2167615"/>
            <a:ext cx="8924339" cy="546754"/>
          </a:xfrm>
        </p:spPr>
        <p:txBody>
          <a:bodyPr>
            <a:normAutofit/>
          </a:bodyPr>
          <a:lstStyle/>
          <a:p>
            <a:pPr algn="l"/>
            <a:r>
              <a:rPr lang="de-AT" sz="2800" dirty="0"/>
              <a:t>By completing this  LU you will learn: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480802" y="2787268"/>
            <a:ext cx="6745903"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de-AT" dirty="0"/>
              <a:t>What a Learning Agreement is and the criteria required to complete the Learning Agreement of the CareerBot training process</a:t>
            </a:r>
          </a:p>
          <a:p>
            <a:pPr marL="342900" indent="-342900" algn="l">
              <a:buFont typeface="Wingdings" panose="05000000000000000000" pitchFamily="2" charset="2"/>
              <a:buChar char="§"/>
            </a:pPr>
            <a:r>
              <a:rPr lang="de-AT" dirty="0"/>
              <a:t>The importance of a Learning Agreement within this training process</a:t>
            </a:r>
          </a:p>
          <a:p>
            <a:pPr marL="342900" indent="-342900" algn="l">
              <a:buFont typeface="Wingdings" panose="05000000000000000000" pitchFamily="2" charset="2"/>
              <a:buChar char="§"/>
            </a:pPr>
            <a:r>
              <a:rPr lang="de-AT" dirty="0"/>
              <a:t>How the CareerBot Training process is designed and requirements including completing a Training Reflection Diary </a:t>
            </a:r>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830A1922-5FDE-1CF3-60D1-BCF10680B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95" y="2888328"/>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4F4437-8450-1826-F0DC-7DFFBF656FB7}"/>
              </a:ext>
            </a:extLst>
          </p:cNvPr>
          <p:cNvSpPr txBox="1"/>
          <p:nvPr/>
        </p:nvSpPr>
        <p:spPr>
          <a:xfrm>
            <a:off x="856746" y="974122"/>
            <a:ext cx="8416463" cy="1200329"/>
          </a:xfrm>
          <a:prstGeom prst="rect">
            <a:avLst/>
          </a:prstGeom>
          <a:noFill/>
        </p:spPr>
        <p:txBody>
          <a:bodyPr wrap="square" rtlCol="0">
            <a:spAutoFit/>
          </a:bodyPr>
          <a:lstStyle/>
          <a:p>
            <a:r>
              <a:rPr lang="en-GB" sz="2400" dirty="0">
                <a:solidFill>
                  <a:srgbClr val="000000"/>
                </a:solidFill>
                <a:effectLst/>
                <a:latin typeface="Calibri" panose="020F0502020204030204" pitchFamily="34" charset="0"/>
                <a:ea typeface="Calibri" panose="020F0502020204030204" pitchFamily="34" charset="0"/>
              </a:rPr>
              <a:t>The training process starts by defining the Learning Agreement, which clarifies prior qualifications and the individual motivation of the learner/practitioner. </a:t>
            </a:r>
            <a:endParaRPr lang="en-IE" sz="2400" dirty="0"/>
          </a:p>
        </p:txBody>
      </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LU1: </a:t>
            </a:r>
            <a:r>
              <a:rPr lang="en-US" sz="2000" dirty="0"/>
              <a:t>The learning agreement and why it is Important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Step 1: The Learning Agreement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The learning agreement is a template document to be completed by all career guidance practitioners prior to the </a:t>
            </a:r>
            <a:r>
              <a:rPr lang="en-US" dirty="0" err="1"/>
              <a:t>CareerBOT</a:t>
            </a:r>
            <a:r>
              <a:rPr lang="en-US" dirty="0"/>
              <a:t> training, and it outlines the personal information of the practitioner and the training provider, including details of the trainer or facilitator.</a:t>
            </a:r>
          </a:p>
          <a:p>
            <a:pPr marL="342900" indent="-342900" algn="l">
              <a:buFont typeface="Wingdings" panose="05000000000000000000" pitchFamily="2" charset="2"/>
              <a:buChar char="§"/>
            </a:pPr>
            <a:endParaRPr lang="de-AT" dirty="0"/>
          </a:p>
          <a:p>
            <a:pPr algn="l"/>
            <a:r>
              <a:rPr lang="en-US" dirty="0"/>
              <a:t>The learning agreement is </a:t>
            </a:r>
            <a:r>
              <a:rPr lang="en-US" b="1" dirty="0"/>
              <a:t>step 1 </a:t>
            </a:r>
            <a:r>
              <a:rPr lang="en-US" dirty="0"/>
              <a:t>of the </a:t>
            </a:r>
            <a:r>
              <a:rPr lang="en-US" dirty="0" err="1"/>
              <a:t>CareerBot</a:t>
            </a:r>
            <a:r>
              <a:rPr lang="en-US" dirty="0"/>
              <a:t> training and should:</a:t>
            </a:r>
          </a:p>
          <a:p>
            <a:pPr algn="l"/>
            <a:endParaRPr lang="en-US" dirty="0"/>
          </a:p>
          <a:p>
            <a:pPr marL="800100" lvl="1" indent="-342900" algn="l">
              <a:buFont typeface="Wingdings" panose="05000000000000000000" pitchFamily="2" charset="2"/>
              <a:buChar char="§"/>
            </a:pPr>
            <a:r>
              <a:rPr lang="en-US" dirty="0"/>
              <a:t>Be signed by the </a:t>
            </a:r>
            <a:r>
              <a:rPr lang="en-US" dirty="0" err="1"/>
              <a:t>organisation</a:t>
            </a:r>
            <a:r>
              <a:rPr lang="en-US" dirty="0"/>
              <a:t> providing the training and the practitioner.</a:t>
            </a:r>
          </a:p>
          <a:p>
            <a:pPr marL="800100" lvl="1" indent="-342900" algn="l">
              <a:buFont typeface="Wingdings" panose="05000000000000000000" pitchFamily="2" charset="2"/>
              <a:buChar char="§"/>
            </a:pPr>
            <a:r>
              <a:rPr lang="en-US" dirty="0"/>
              <a:t>Describe the Pre-Qualifications of learners (practitioners)</a:t>
            </a:r>
          </a:p>
          <a:p>
            <a:pPr marL="800100" lvl="1" indent="-342900" algn="l">
              <a:buFont typeface="Wingdings" panose="05000000000000000000" pitchFamily="2" charset="2"/>
              <a:buChar char="§"/>
            </a:pPr>
            <a:r>
              <a:rPr lang="en-US" dirty="0"/>
              <a:t>List the competences practitioners will acquire</a:t>
            </a:r>
          </a:p>
          <a:p>
            <a:pPr marL="800100" lvl="1" indent="-342900" algn="l">
              <a:buFont typeface="Wingdings" panose="05000000000000000000" pitchFamily="2" charset="2"/>
              <a:buChar char="§"/>
            </a:pPr>
            <a:r>
              <a:rPr lang="en-US" dirty="0"/>
              <a:t>Describe the motivation of practitioners to take part in the training</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a:extLst>
              <a:ext uri="{FF2B5EF4-FFF2-40B4-BE49-F238E27FC236}">
                <a16:creationId xmlns:a16="http://schemas.microsoft.com/office/drawing/2014/main" id="{FD2A1B62-8C5A-1E43-0214-7BECD5519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1986" y="2723215"/>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7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LU1: </a:t>
            </a:r>
            <a:r>
              <a:rPr lang="en-US" sz="2000" dirty="0"/>
              <a:t>The learning agreement and why it is Important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4346" y="999441"/>
            <a:ext cx="8924339" cy="546754"/>
          </a:xfrm>
        </p:spPr>
        <p:txBody>
          <a:bodyPr>
            <a:normAutofit/>
          </a:bodyPr>
          <a:lstStyle/>
          <a:p>
            <a:pPr algn="l"/>
            <a:r>
              <a:rPr lang="de-AT" sz="2800" b="1" dirty="0"/>
              <a:t>The Learning Agreement and why it is important: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537888"/>
            <a:ext cx="8924339" cy="45471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200" dirty="0"/>
              <a:t>It will ensure participants are familiar with the </a:t>
            </a:r>
            <a:r>
              <a:rPr lang="en-US" sz="2200" dirty="0" err="1"/>
              <a:t>CareerBOT</a:t>
            </a:r>
            <a:r>
              <a:rPr lang="en-US" sz="2200" dirty="0"/>
              <a:t> project prior to completing the training, and the information provided will be compared to the final reflections on the last training unit to evaluate if the participant expectations were met or even surpassed in terms of the potential use of the </a:t>
            </a:r>
            <a:r>
              <a:rPr lang="en-US" sz="2200" dirty="0" err="1"/>
              <a:t>CareerBOT</a:t>
            </a:r>
            <a:r>
              <a:rPr lang="en-US" sz="2200" dirty="0"/>
              <a:t> for their own practices.</a:t>
            </a:r>
          </a:p>
          <a:p>
            <a:pPr marL="342900" indent="-342900" algn="l">
              <a:buFont typeface="Wingdings" panose="05000000000000000000" pitchFamily="2" charset="2"/>
              <a:buChar char="§"/>
            </a:pPr>
            <a:r>
              <a:rPr lang="en-US" sz="2200" dirty="0"/>
              <a:t>The Learning agreement </a:t>
            </a:r>
            <a:r>
              <a:rPr lang="en-US" sz="2200" dirty="0" err="1"/>
              <a:t>summarises</a:t>
            </a:r>
            <a:r>
              <a:rPr lang="en-US" sz="2200" dirty="0"/>
              <a:t> the pre-qualifications of the participant and the practical experience they have in the field so to complete a meaningful test experience with the target group of the </a:t>
            </a:r>
            <a:r>
              <a:rPr lang="en-US" sz="2200" dirty="0" err="1"/>
              <a:t>CareerBot</a:t>
            </a:r>
            <a:r>
              <a:rPr lang="en-US" sz="2200" dirty="0"/>
              <a:t> Project. </a:t>
            </a:r>
            <a:endParaRPr lang="en-US" sz="2200" b="1" dirty="0"/>
          </a:p>
          <a:p>
            <a:pPr algn="l"/>
            <a:r>
              <a:rPr lang="en-US" sz="2200" b="1" dirty="0"/>
              <a:t>Additional Documents for M5 include: </a:t>
            </a:r>
          </a:p>
          <a:p>
            <a:pPr algn="l"/>
            <a:r>
              <a:rPr lang="en-US" sz="2200" dirty="0"/>
              <a:t>•	Test experience with client</a:t>
            </a:r>
          </a:p>
          <a:p>
            <a:pPr algn="l"/>
            <a:r>
              <a:rPr lang="en-US" sz="2200" dirty="0"/>
              <a:t>•	Training Reflection Diary</a:t>
            </a:r>
          </a:p>
          <a:p>
            <a:pPr algn="l"/>
            <a:r>
              <a:rPr lang="en-US" sz="2200" dirty="0"/>
              <a:t>•	Expert talk preparation</a:t>
            </a:r>
          </a:p>
          <a:p>
            <a:pPr algn="l"/>
            <a:r>
              <a:rPr lang="en-US" sz="2200" dirty="0"/>
              <a:t>•	Training Certificate </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7D0EF4D6-86D0-3C49-A2AF-A133B7AB1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763" y="3811449"/>
            <a:ext cx="18573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0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LU1: </a:t>
            </a:r>
            <a:r>
              <a:rPr lang="en-US" sz="2000" dirty="0"/>
              <a:t>The learning agreement and why it is Important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04346" y="999441"/>
            <a:ext cx="8924339" cy="546754"/>
          </a:xfrm>
        </p:spPr>
        <p:txBody>
          <a:bodyPr>
            <a:normAutofit/>
          </a:bodyPr>
          <a:lstStyle/>
          <a:p>
            <a:pPr algn="l"/>
            <a:r>
              <a:rPr lang="de-AT" sz="2800" b="1" dirty="0"/>
              <a:t>Introduction to the Training Reflection Diary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92312" y="14069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p>
          <a:p>
            <a:pPr algn="l"/>
            <a:r>
              <a:rPr lang="en-US" sz="2000" dirty="0"/>
              <a:t>To enhance the learning experience of this training and reflect on key topics explored each participant will complete a training reflection diary. </a:t>
            </a:r>
          </a:p>
          <a:p>
            <a:pPr algn="l"/>
            <a:r>
              <a:rPr lang="en-GB" sz="2000" dirty="0">
                <a:effectLst/>
                <a:latin typeface="Calibri" panose="020F0502020204030204" pitchFamily="34" charset="0"/>
                <a:ea typeface="Calibri" panose="020F0502020204030204" pitchFamily="34" charset="0"/>
                <a:cs typeface="Arial" panose="020B0604020202020204" pitchFamily="34" charset="0"/>
              </a:rPr>
              <a:t>Practitioners should be familiar with this document and complete it throughout the training.  It is important to keep in mind that there is no right or wrong and practitioners should use this reflection template as a "diary" to which you entrust your experiences during the </a:t>
            </a:r>
            <a:r>
              <a:rPr lang="en-GB" sz="2000" dirty="0" err="1">
                <a:effectLst/>
                <a:latin typeface="Calibri" panose="020F0502020204030204" pitchFamily="34" charset="0"/>
                <a:ea typeface="Calibri" panose="020F0502020204030204" pitchFamily="34" charset="0"/>
                <a:cs typeface="Arial" panose="020B0604020202020204" pitchFamily="34" charset="0"/>
              </a:rPr>
              <a:t>CareerBot</a:t>
            </a:r>
            <a:r>
              <a:rPr lang="en-GB" sz="2000" dirty="0">
                <a:effectLst/>
                <a:latin typeface="Calibri" panose="020F0502020204030204" pitchFamily="34" charset="0"/>
                <a:ea typeface="Calibri" panose="020F0502020204030204" pitchFamily="34" charset="0"/>
                <a:cs typeface="Arial" panose="020B0604020202020204" pitchFamily="34" charset="0"/>
              </a:rPr>
              <a:t> Training. Some things to consider: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2200" b="1" dirty="0"/>
          </a:p>
          <a:p>
            <a:pPr algn="l"/>
            <a:r>
              <a:rPr lang="en-US" sz="2200" b="1" dirty="0"/>
              <a:t>Additional Documents for M5 include: </a:t>
            </a:r>
          </a:p>
          <a:p>
            <a:pPr algn="l"/>
            <a:r>
              <a:rPr lang="en-US" sz="2200" dirty="0"/>
              <a:t>•	Test experience with client</a:t>
            </a:r>
          </a:p>
          <a:p>
            <a:pPr algn="l"/>
            <a:r>
              <a:rPr lang="en-US" sz="2200" dirty="0"/>
              <a:t>•	Training Reflection Diary</a:t>
            </a:r>
          </a:p>
          <a:p>
            <a:pPr algn="l"/>
            <a:r>
              <a:rPr lang="en-US" sz="2200" dirty="0"/>
              <a:t>•	Expert talk preparation</a:t>
            </a:r>
          </a:p>
          <a:p>
            <a:pPr algn="l"/>
            <a:r>
              <a:rPr lang="en-US" sz="2200" dirty="0"/>
              <a:t>•	Training Certificate </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People climbing books. isolated on white background. Vector illustration. People climbing books. isolated on white background. Vector illustration. Eps 10 Education stock vector">
            <a:extLst>
              <a:ext uri="{FF2B5EF4-FFF2-40B4-BE49-F238E27FC236}">
                <a16:creationId xmlns:a16="http://schemas.microsoft.com/office/drawing/2014/main" id="{7D0EF4D6-86D0-3C49-A2AF-A133B7AB1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763" y="3811449"/>
            <a:ext cx="18573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1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2000" b="1" dirty="0"/>
              <a:t>LU1: </a:t>
            </a:r>
            <a:r>
              <a:rPr lang="en-US" sz="2000" dirty="0"/>
              <a:t>The learning agreement and why it is Important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1010317"/>
            <a:ext cx="8924339" cy="546754"/>
          </a:xfrm>
        </p:spPr>
        <p:txBody>
          <a:bodyPr>
            <a:normAutofit/>
          </a:bodyPr>
          <a:lstStyle/>
          <a:p>
            <a:pPr algn="l"/>
            <a:r>
              <a:rPr lang="de-AT" b="1" dirty="0"/>
              <a:t>Step 2: Self-Directed Learning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15237" y="1608322"/>
            <a:ext cx="8315829" cy="1965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dirty="0" err="1"/>
              <a:t>Contextualising</a:t>
            </a:r>
            <a:r>
              <a:rPr lang="en-US" sz="2000" dirty="0"/>
              <a:t> literature on </a:t>
            </a:r>
            <a:r>
              <a:rPr lang="en-US" sz="2000" dirty="0" err="1"/>
              <a:t>CareerBot</a:t>
            </a:r>
            <a:r>
              <a:rPr lang="en-US" sz="2000" dirty="0"/>
              <a:t> must be studied in the self-directed learning sessions, see content modules 1 and 2. Work on the exercises provided in those modules.</a:t>
            </a:r>
          </a:p>
          <a:p>
            <a:pPr marL="342900" indent="-342900" algn="l">
              <a:buFont typeface="Wingdings" panose="05000000000000000000" pitchFamily="2" charset="2"/>
              <a:buChar char="§"/>
            </a:pPr>
            <a:r>
              <a:rPr lang="en-US" sz="2000" dirty="0"/>
              <a:t>Self-directed learning is approximately 4 hours in total, including review of videos and material.</a:t>
            </a:r>
          </a:p>
          <a:p>
            <a:pPr algn="l"/>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extBox 8">
            <a:extLst>
              <a:ext uri="{FF2B5EF4-FFF2-40B4-BE49-F238E27FC236}">
                <a16:creationId xmlns:a16="http://schemas.microsoft.com/office/drawing/2014/main" id="{EC164828-2D54-6690-6A5D-589F200BFDEF}"/>
              </a:ext>
            </a:extLst>
          </p:cNvPr>
          <p:cNvSpPr txBox="1"/>
          <p:nvPr/>
        </p:nvSpPr>
        <p:spPr>
          <a:xfrm>
            <a:off x="927987" y="3477163"/>
            <a:ext cx="6096000" cy="461665"/>
          </a:xfrm>
          <a:prstGeom prst="rect">
            <a:avLst/>
          </a:prstGeom>
          <a:noFill/>
        </p:spPr>
        <p:txBody>
          <a:bodyPr wrap="square">
            <a:spAutoFit/>
          </a:bodyPr>
          <a:lstStyle/>
          <a:p>
            <a:pPr algn="l"/>
            <a:r>
              <a:rPr lang="de-AT" sz="2400" b="1" dirty="0"/>
              <a:t>Step 3: Face-to-Face Training  </a:t>
            </a:r>
          </a:p>
        </p:txBody>
      </p:sp>
      <p:sp>
        <p:nvSpPr>
          <p:cNvPr id="10" name="TextBox 9">
            <a:extLst>
              <a:ext uri="{FF2B5EF4-FFF2-40B4-BE49-F238E27FC236}">
                <a16:creationId xmlns:a16="http://schemas.microsoft.com/office/drawing/2014/main" id="{309AE10A-C5EC-85C2-B4DF-15711CA5155E}"/>
              </a:ext>
            </a:extLst>
          </p:cNvPr>
          <p:cNvSpPr txBox="1"/>
          <p:nvPr/>
        </p:nvSpPr>
        <p:spPr>
          <a:xfrm>
            <a:off x="952597" y="4237541"/>
            <a:ext cx="7639070" cy="1477328"/>
          </a:xfrm>
          <a:prstGeom prst="rect">
            <a:avLst/>
          </a:prstGeom>
          <a:noFill/>
        </p:spPr>
        <p:txBody>
          <a:bodyPr wrap="square" rtlCol="0">
            <a:spAutoFit/>
          </a:bodyPr>
          <a:lstStyle/>
          <a:p>
            <a:r>
              <a:rPr lang="en-US" dirty="0"/>
              <a:t>Modules 3 and 4 are designed for a classical </a:t>
            </a:r>
            <a:r>
              <a:rPr lang="en-US" b="1" dirty="0"/>
              <a:t>in-presence delivery </a:t>
            </a:r>
            <a:r>
              <a:rPr lang="en-US" dirty="0"/>
              <a:t>or as a </a:t>
            </a:r>
            <a:r>
              <a:rPr lang="en-US" b="1" dirty="0"/>
              <a:t>webinar </a:t>
            </a:r>
            <a:r>
              <a:rPr lang="en-US" dirty="0"/>
              <a:t>with a facilitator. The recommended structure is 1 full training day or 2 webinars </a:t>
            </a:r>
            <a:r>
              <a:rPr lang="en-US" b="1" dirty="0"/>
              <a:t>(7 hours in total) </a:t>
            </a:r>
            <a:r>
              <a:rPr lang="en-US" dirty="0"/>
              <a:t>allowing time for participants to take notes of their learning, testing and evaluation as they go along in order to complete the Training Reflection Diary. </a:t>
            </a:r>
            <a:endParaRPr lang="en-IE" dirty="0"/>
          </a:p>
        </p:txBody>
      </p:sp>
      <p:pic>
        <p:nvPicPr>
          <p:cNvPr id="11"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0CA01A14-CE5C-4FE4-961A-06E3EC777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395676" y="2898490"/>
            <a:ext cx="2232649" cy="167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29193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763</TotalTime>
  <Words>6269</Words>
  <Application>Microsoft Office PowerPoint</Application>
  <PresentationFormat>Widescreen</PresentationFormat>
  <Paragraphs>406</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Office</vt:lpstr>
      <vt:lpstr>Blended CareerBOT Training</vt:lpstr>
      <vt:lpstr>PowerPoint Presentation</vt:lpstr>
      <vt:lpstr>PowerPoint Presentation</vt:lpstr>
      <vt:lpstr>Learning Unit 1</vt:lpstr>
      <vt:lpstr>LU1: Learning Outcomes</vt:lpstr>
      <vt:lpstr>LU1: The learning agreement and why it is Important</vt:lpstr>
      <vt:lpstr>LU1: The learning agreement and why it is Important</vt:lpstr>
      <vt:lpstr>LU1: The learning agreement and why it is Important</vt:lpstr>
      <vt:lpstr>LU1: The learning agreement and why it is Important</vt:lpstr>
      <vt:lpstr>LU1: The learning agreement and why it is Important</vt:lpstr>
      <vt:lpstr>LU1: The learning agreement and why it is Important</vt:lpstr>
      <vt:lpstr>Resources for M5-LU1: </vt:lpstr>
      <vt:lpstr>Learning Unit 2</vt:lpstr>
      <vt:lpstr>LU2: Learning Outcomes</vt:lpstr>
      <vt:lpstr>LU2: Transfer into Practice: Evolving Career Guidance Approaches  </vt:lpstr>
      <vt:lpstr>LU2: Transfer into Practice: Evolving Career Guidance Approaches </vt:lpstr>
      <vt:lpstr>LU2: Transfer into Practice: Evolving Career Guidance Approaches</vt:lpstr>
      <vt:lpstr>LU2: Transfer into Practice: Evolving Career Guidance Approaches </vt:lpstr>
      <vt:lpstr>LU2: Transfer into Practice: Evolving Career Guidance Approaches  </vt:lpstr>
      <vt:lpstr>Resources for M5-LU2: </vt:lpstr>
      <vt:lpstr>Learning Unit 3</vt:lpstr>
      <vt:lpstr>LU3: Learning Outcomes</vt:lpstr>
      <vt:lpstr>LU3: Transfer into Practice: Before a Counselling Session, Test Experience with Client </vt:lpstr>
      <vt:lpstr>LU3: Transfer into Practice: Before a Counselling Session,Test Experience with Client </vt:lpstr>
      <vt:lpstr>LU3: Transfer into Practice: Before a Counselling Session, Test Experience with Client </vt:lpstr>
      <vt:lpstr>LU3: Transfer into Practice: Before a Counselling Session, Test Experience with Client </vt:lpstr>
      <vt:lpstr>LU3: Transfer into Practice: Before a Counselling Session, Test Experience with Client </vt:lpstr>
      <vt:lpstr>Resources for M5-LU3: </vt:lpstr>
      <vt:lpstr>Learning Unit 4</vt:lpstr>
      <vt:lpstr>LU4: Learning Outcomes</vt:lpstr>
      <vt:lpstr>LU4: Transfer into Practice: Using a CareerBot Methodology During and After a Guidance Session</vt:lpstr>
      <vt:lpstr>LU4: Transfer into Practice: Using a CareerBot Methodology During and After a Guidance Session</vt:lpstr>
      <vt:lpstr>LU4: Transfer into Practice: Using a CareerBot Methodology During and After a Guidance Session</vt:lpstr>
      <vt:lpstr>LU4: Transfer into Practice: Using a CareerBot Methodology During and After a Guidance Session</vt:lpstr>
      <vt:lpstr>LU4: Transfer into Practice: Using a CareerBot Methodology After a Guidance Session</vt:lpstr>
      <vt:lpstr>Resources for M5-LU4: </vt:lpstr>
      <vt:lpstr>Learning Unit 5</vt:lpstr>
      <vt:lpstr>LU5: Learning Outcomes</vt:lpstr>
      <vt:lpstr>LU5:Transfer into Practice: Digital Solutions and a CareerBot Methodology  </vt:lpstr>
      <vt:lpstr>LU5:Transfer into Practice: Digital Solutions and a CareerBot Methodology  </vt:lpstr>
      <vt:lpstr>LU5: Transfer into Practice: Digital Solutions and a CareerBot Methodology </vt:lpstr>
      <vt:lpstr>Resources for M5-LU5: </vt:lpstr>
      <vt:lpstr>Learning Unit 6</vt:lpstr>
      <vt:lpstr>LU6: Documentation and Reflection</vt:lpstr>
      <vt:lpstr>Resources for M6-LU5: </vt:lpstr>
      <vt:lpstr>Let‘s 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Ruth Hurley</cp:lastModifiedBy>
  <cp:revision>6</cp:revision>
  <dcterms:created xsi:type="dcterms:W3CDTF">2023-06-22T11:29:26Z</dcterms:created>
  <dcterms:modified xsi:type="dcterms:W3CDTF">2023-12-19T15:12:13Z</dcterms:modified>
</cp:coreProperties>
</file>